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14" r:id="rId1"/>
  </p:sldMasterIdLst>
  <p:sldIdLst>
    <p:sldId id="256" r:id="rId2"/>
    <p:sldId id="274" r:id="rId3"/>
    <p:sldId id="271" r:id="rId4"/>
    <p:sldId id="315" r:id="rId5"/>
    <p:sldId id="312" r:id="rId6"/>
    <p:sldId id="313" r:id="rId7"/>
    <p:sldId id="314" r:id="rId8"/>
    <p:sldId id="259" r:id="rId9"/>
    <p:sldId id="285" r:id="rId10"/>
    <p:sldId id="319" r:id="rId11"/>
    <p:sldId id="320" r:id="rId12"/>
    <p:sldId id="318" r:id="rId13"/>
    <p:sldId id="317" r:id="rId14"/>
    <p:sldId id="321" r:id="rId15"/>
    <p:sldId id="322" r:id="rId16"/>
    <p:sldId id="316" r:id="rId17"/>
    <p:sldId id="293" r:id="rId18"/>
    <p:sldId id="324" r:id="rId19"/>
    <p:sldId id="323" r:id="rId20"/>
    <p:sldId id="334" r:id="rId21"/>
    <p:sldId id="335" r:id="rId22"/>
    <p:sldId id="286" r:id="rId23"/>
    <p:sldId id="337" r:id="rId24"/>
    <p:sldId id="338" r:id="rId25"/>
    <p:sldId id="339" r:id="rId26"/>
    <p:sldId id="340" r:id="rId27"/>
    <p:sldId id="402" r:id="rId28"/>
    <p:sldId id="404" r:id="rId29"/>
    <p:sldId id="308" r:id="rId30"/>
    <p:sldId id="345" r:id="rId31"/>
    <p:sldId id="346" r:id="rId32"/>
    <p:sldId id="291" r:id="rId33"/>
    <p:sldId id="341" r:id="rId34"/>
    <p:sldId id="342" r:id="rId35"/>
    <p:sldId id="343" r:id="rId36"/>
    <p:sldId id="344" r:id="rId37"/>
    <p:sldId id="405" r:id="rId38"/>
    <p:sldId id="406" r:id="rId39"/>
    <p:sldId id="296" r:id="rId40"/>
    <p:sldId id="325" r:id="rId41"/>
    <p:sldId id="326" r:id="rId42"/>
    <p:sldId id="327" r:id="rId43"/>
    <p:sldId id="395" r:id="rId44"/>
    <p:sldId id="260" r:id="rId45"/>
    <p:sldId id="328" r:id="rId46"/>
    <p:sldId id="329" r:id="rId47"/>
    <p:sldId id="330" r:id="rId48"/>
    <p:sldId id="331" r:id="rId49"/>
    <p:sldId id="332" r:id="rId50"/>
    <p:sldId id="396" r:id="rId51"/>
    <p:sldId id="398" r:id="rId52"/>
    <p:sldId id="397" r:id="rId53"/>
    <p:sldId id="294" r:id="rId54"/>
    <p:sldId id="348" r:id="rId55"/>
    <p:sldId id="347" r:id="rId56"/>
    <p:sldId id="349" r:id="rId57"/>
    <p:sldId id="257" r:id="rId58"/>
    <p:sldId id="282" r:id="rId59"/>
    <p:sldId id="351" r:id="rId60"/>
    <p:sldId id="350" r:id="rId61"/>
    <p:sldId id="352" r:id="rId62"/>
    <p:sldId id="261" r:id="rId63"/>
    <p:sldId id="354" r:id="rId64"/>
    <p:sldId id="355" r:id="rId65"/>
    <p:sldId id="356" r:id="rId66"/>
    <p:sldId id="357" r:id="rId67"/>
    <p:sldId id="353" r:id="rId68"/>
    <p:sldId id="407" r:id="rId69"/>
    <p:sldId id="408" r:id="rId70"/>
    <p:sldId id="409" r:id="rId71"/>
    <p:sldId id="410" r:id="rId72"/>
    <p:sldId id="411" r:id="rId73"/>
    <p:sldId id="262" r:id="rId74"/>
    <p:sldId id="358" r:id="rId75"/>
    <p:sldId id="359" r:id="rId76"/>
    <p:sldId id="360" r:id="rId77"/>
    <p:sldId id="362" r:id="rId78"/>
    <p:sldId id="363" r:id="rId79"/>
    <p:sldId id="364" r:id="rId80"/>
    <p:sldId id="365" r:id="rId81"/>
    <p:sldId id="377" r:id="rId82"/>
    <p:sldId id="263" r:id="rId83"/>
    <p:sldId id="366" r:id="rId84"/>
    <p:sldId id="367" r:id="rId85"/>
    <p:sldId id="368" r:id="rId86"/>
    <p:sldId id="369" r:id="rId87"/>
    <p:sldId id="370" r:id="rId88"/>
    <p:sldId id="376" r:id="rId89"/>
    <p:sldId id="269" r:id="rId90"/>
    <p:sldId id="378" r:id="rId91"/>
    <p:sldId id="379" r:id="rId92"/>
    <p:sldId id="380" r:id="rId93"/>
    <p:sldId id="381" r:id="rId94"/>
    <p:sldId id="270" r:id="rId95"/>
    <p:sldId id="400" r:id="rId96"/>
    <p:sldId id="399" r:id="rId97"/>
    <p:sldId id="401" r:id="rId98"/>
    <p:sldId id="382" r:id="rId99"/>
    <p:sldId id="264" r:id="rId100"/>
    <p:sldId id="265" r:id="rId101"/>
    <p:sldId id="384" r:id="rId102"/>
    <p:sldId id="385" r:id="rId103"/>
    <p:sldId id="386" r:id="rId104"/>
    <p:sldId id="383" r:id="rId105"/>
    <p:sldId id="387" r:id="rId106"/>
    <p:sldId id="279" r:id="rId107"/>
    <p:sldId id="390" r:id="rId108"/>
    <p:sldId id="388" r:id="rId109"/>
    <p:sldId id="389" r:id="rId110"/>
    <p:sldId id="298" r:id="rId111"/>
    <p:sldId id="280" r:id="rId112"/>
    <p:sldId id="268" r:id="rId113"/>
    <p:sldId id="394" r:id="rId114"/>
    <p:sldId id="393" r:id="rId115"/>
    <p:sldId id="392" r:id="rId116"/>
    <p:sldId id="391" r:id="rId117"/>
    <p:sldId id="273" r:id="rId118"/>
    <p:sldId id="300" r:id="rId119"/>
    <p:sldId id="299" r:id="rId120"/>
    <p:sldId id="311" r:id="rId121"/>
    <p:sldId id="302" r:id="rId122"/>
    <p:sldId id="303" r:id="rId123"/>
    <p:sldId id="304" r:id="rId124"/>
    <p:sldId id="305" r:id="rId1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CD00681-DDB0-2B4E-B18B-A14D8C6B495E}">
          <p14:sldIdLst>
            <p14:sldId id="256"/>
            <p14:sldId id="274"/>
            <p14:sldId id="271"/>
            <p14:sldId id="315"/>
            <p14:sldId id="312"/>
            <p14:sldId id="313"/>
            <p14:sldId id="314"/>
          </p14:sldIdLst>
        </p14:section>
        <p14:section name="What is the TEI" id="{B725A55D-691E-B64F-9E30-25D68E4A6BE0}">
          <p14:sldIdLst>
            <p14:sldId id="259"/>
            <p14:sldId id="285"/>
            <p14:sldId id="319"/>
            <p14:sldId id="320"/>
            <p14:sldId id="318"/>
            <p14:sldId id="317"/>
            <p14:sldId id="321"/>
            <p14:sldId id="322"/>
            <p14:sldId id="316"/>
            <p14:sldId id="293"/>
            <p14:sldId id="324"/>
            <p14:sldId id="323"/>
            <p14:sldId id="334"/>
            <p14:sldId id="335"/>
            <p14:sldId id="286"/>
            <p14:sldId id="337"/>
            <p14:sldId id="338"/>
            <p14:sldId id="339"/>
            <p14:sldId id="340"/>
            <p14:sldId id="402"/>
            <p14:sldId id="404"/>
            <p14:sldId id="308"/>
            <p14:sldId id="345"/>
            <p14:sldId id="346"/>
            <p14:sldId id="291"/>
            <p14:sldId id="341"/>
            <p14:sldId id="342"/>
            <p14:sldId id="343"/>
            <p14:sldId id="344"/>
            <p14:sldId id="405"/>
            <p14:sldId id="406"/>
            <p14:sldId id="296"/>
            <p14:sldId id="325"/>
            <p14:sldId id="326"/>
            <p14:sldId id="327"/>
            <p14:sldId id="395"/>
            <p14:sldId id="260"/>
            <p14:sldId id="328"/>
            <p14:sldId id="329"/>
            <p14:sldId id="330"/>
            <p14:sldId id="331"/>
            <p14:sldId id="332"/>
            <p14:sldId id="396"/>
            <p14:sldId id="398"/>
            <p14:sldId id="397"/>
            <p14:sldId id="294"/>
            <p14:sldId id="348"/>
            <p14:sldId id="347"/>
            <p14:sldId id="349"/>
            <p14:sldId id="257"/>
            <p14:sldId id="282"/>
            <p14:sldId id="351"/>
            <p14:sldId id="350"/>
            <p14:sldId id="352"/>
            <p14:sldId id="261"/>
            <p14:sldId id="354"/>
            <p14:sldId id="355"/>
            <p14:sldId id="356"/>
            <p14:sldId id="357"/>
            <p14:sldId id="353"/>
            <p14:sldId id="407"/>
            <p14:sldId id="408"/>
            <p14:sldId id="409"/>
            <p14:sldId id="410"/>
            <p14:sldId id="411"/>
            <p14:sldId id="262"/>
            <p14:sldId id="358"/>
            <p14:sldId id="359"/>
            <p14:sldId id="360"/>
            <p14:sldId id="362"/>
            <p14:sldId id="363"/>
            <p14:sldId id="364"/>
            <p14:sldId id="365"/>
            <p14:sldId id="377"/>
            <p14:sldId id="263"/>
            <p14:sldId id="366"/>
            <p14:sldId id="367"/>
            <p14:sldId id="368"/>
            <p14:sldId id="369"/>
            <p14:sldId id="370"/>
            <p14:sldId id="376"/>
            <p14:sldId id="269"/>
            <p14:sldId id="378"/>
            <p14:sldId id="379"/>
            <p14:sldId id="380"/>
            <p14:sldId id="381"/>
            <p14:sldId id="270"/>
            <p14:sldId id="400"/>
            <p14:sldId id="399"/>
            <p14:sldId id="401"/>
            <p14:sldId id="382"/>
            <p14:sldId id="264"/>
            <p14:sldId id="265"/>
            <p14:sldId id="384"/>
            <p14:sldId id="385"/>
            <p14:sldId id="386"/>
            <p14:sldId id="383"/>
            <p14:sldId id="387"/>
            <p14:sldId id="279"/>
            <p14:sldId id="390"/>
            <p14:sldId id="388"/>
            <p14:sldId id="389"/>
            <p14:sldId id="298"/>
            <p14:sldId id="280"/>
            <p14:sldId id="268"/>
            <p14:sldId id="394"/>
            <p14:sldId id="393"/>
            <p14:sldId id="392"/>
            <p14:sldId id="391"/>
          </p14:sldIdLst>
        </p14:section>
        <p14:section name="Sample TEI Projects" id="{19BE2071-C077-3E4F-9FE1-47650DBA324A}">
          <p14:sldIdLst>
            <p14:sldId id="273"/>
            <p14:sldId id="300"/>
            <p14:sldId id="299"/>
            <p14:sldId id="311"/>
            <p14:sldId id="302"/>
          </p14:sldIdLst>
        </p14:section>
        <p14:section name="Further Resources" id="{F8B8469A-6E2F-D84C-BF1A-DE92D5B79B98}">
          <p14:sldIdLst>
            <p14:sldId id="303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19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3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457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36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028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6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753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260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95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25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81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15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34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EF971EF2-CEB3-E147-9A11-9FB1ABC6940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CDA2EA2F-44CA-BC4B-AD42-80DD63977B7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15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shelleygodwinarchive.org/sc/oxford/frankenstein/volume/i/#/p1/mode/std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mapoflondon.uvic.ca/stow_1598_CORN1.htm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mariage.uvic.ca/iai_les_crochets.html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hyperlink" Target="http://hedothepolice.org/" TargetMode="Externa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openedition.org/oep/679?lang=en" TargetMode="External"/><Relationship Id="rId2" Type="http://schemas.openxmlformats.org/officeDocument/2006/relationships/hyperlink" Target="https://tei-c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ei-c.org/support/learn/teach-yourself-tei/" TargetMode="Externa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eytaked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EA406F-4C10-46D4-B500-E25F39912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60943-5D44-074A-A182-984FE58F4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611" y="685893"/>
            <a:ext cx="5370974" cy="2989044"/>
          </a:xfrm>
        </p:spPr>
        <p:txBody>
          <a:bodyPr anchor="b">
            <a:normAutofit/>
          </a:bodyPr>
          <a:lstStyle/>
          <a:p>
            <a:r>
              <a:rPr lang="en-US" sz="4400"/>
              <a:t>What is the TEI and Why Should I Care?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AF6FB8-9A9B-A940-80D7-8A7C3CA81B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611" y="3849540"/>
            <a:ext cx="5370974" cy="1463040"/>
          </a:xfrm>
        </p:spPr>
        <p:txBody>
          <a:bodyPr anchor="t">
            <a:normAutofit/>
          </a:bodyPr>
          <a:lstStyle/>
          <a:p>
            <a:pPr algn="r"/>
            <a:r>
              <a:rPr lang="en-US" sz="1600"/>
              <a:t>Joey Takeda</a:t>
            </a:r>
          </a:p>
          <a:p>
            <a:pPr algn="r"/>
            <a:r>
              <a:rPr lang="en-US" sz="1600"/>
              <a:t>September 20</a:t>
            </a:r>
            <a:r>
              <a:rPr lang="en-US" sz="1600" baseline="30000"/>
              <a:t>th</a:t>
            </a:r>
            <a:r>
              <a:rPr lang="en-US" sz="1600"/>
              <a:t>, 2018</a:t>
            </a:r>
          </a:p>
          <a:p>
            <a:pPr algn="r"/>
            <a:r>
              <a:rPr lang="en-US" sz="1600"/>
              <a:t>UBC DH Pixelating Mixer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3301D8-907C-49DD-A2C1-CA4942FAF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3611" y="3759161"/>
            <a:ext cx="537097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7435896-2725-A243-BD63-644FEAFB51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9" r="9152"/>
          <a:stretch/>
        </p:blipFill>
        <p:spPr>
          <a:xfrm>
            <a:off x="6497587" y="255934"/>
            <a:ext cx="5178136" cy="636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78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36E-EC4F-614A-A629-10A38AF6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Encoding, markup, et cetera…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EF77-9A39-0642-A6A2-AF6153C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its core, textual encoding is a way of identifying and differentiating bits of text from other bits of texts.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3027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61AC2-DB2A-5747-81A6-4E3AF15A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7860C-72D2-F141-9226-6890D385F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882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61AC2-DB2A-5747-81A6-4E3AF15A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7860C-72D2-F141-9226-6890D385F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texts must be called &lt;text&gt;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064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61AC2-DB2A-5747-81A6-4E3AF15A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7860C-72D2-F141-9226-6890D385F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texts must be called &lt;text&gt;</a:t>
            </a:r>
          </a:p>
          <a:p>
            <a:r>
              <a:rPr lang="en-US" dirty="0"/>
              <a:t>All divisions (whether they be chapters, sections, et cetera) must be called &lt;div&gt;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9841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61AC2-DB2A-5747-81A6-4E3AF15A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7860C-72D2-F141-9226-6890D385F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texts must be called &lt;text&gt;</a:t>
            </a:r>
          </a:p>
          <a:p>
            <a:r>
              <a:rPr lang="en-US" dirty="0"/>
              <a:t>All divisions (whether they be chapters, sections, et cetera) must be called &lt;div&gt;</a:t>
            </a:r>
          </a:p>
          <a:p>
            <a:r>
              <a:rPr lang="en-US" dirty="0"/>
              <a:t>All paragraphs must be called &lt;p&gt;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7818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61AC2-DB2A-5747-81A6-4E3AF15A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7860C-72D2-F141-9226-6890D385F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texts must be called &lt;text&gt;</a:t>
            </a:r>
          </a:p>
          <a:p>
            <a:r>
              <a:rPr lang="en-US" dirty="0"/>
              <a:t>All divisions (whether they be chapters, sections, et cetera) must be called &lt;div&gt;</a:t>
            </a:r>
          </a:p>
          <a:p>
            <a:r>
              <a:rPr lang="en-US" dirty="0"/>
              <a:t>All paragraphs must be called &lt;p&gt;</a:t>
            </a:r>
          </a:p>
          <a:p>
            <a:r>
              <a:rPr lang="en-US" dirty="0"/>
              <a:t>All words must be called &lt;w&gt;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443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61AC2-DB2A-5747-81A6-4E3AF15A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7860C-72D2-F141-9226-6890D385F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texts must be called &lt;text&gt;</a:t>
            </a:r>
          </a:p>
          <a:p>
            <a:r>
              <a:rPr lang="en-US" dirty="0"/>
              <a:t>All divisions (whether they be chapters, sections, et cetera) must be called &lt;div&gt;</a:t>
            </a:r>
          </a:p>
          <a:p>
            <a:r>
              <a:rPr lang="en-US" dirty="0"/>
              <a:t>All paragraphs must be called &lt;p&gt;</a:t>
            </a:r>
          </a:p>
          <a:p>
            <a:r>
              <a:rPr lang="en-US" dirty="0"/>
              <a:t>All words must be called &lt;w&gt;</a:t>
            </a:r>
          </a:p>
          <a:p>
            <a:r>
              <a:rPr lang="en-US" dirty="0"/>
              <a:t>+++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9842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ED4C-52A5-6243-9533-81D5A963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(basic) TEI file</a:t>
            </a:r>
          </a:p>
        </p:txBody>
      </p:sp>
    </p:spTree>
    <p:extLst>
      <p:ext uri="{BB962C8B-B14F-4D97-AF65-F5344CB8AC3E}">
        <p14:creationId xmlns:p14="http://schemas.microsoft.com/office/powerpoint/2010/main" val="35910125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ED4C-52A5-6243-9533-81D5A963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(basic) TEI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A581E-3B5D-B843-AFE3-1C1F633DA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212" y="2306548"/>
            <a:ext cx="9720071" cy="4023360"/>
          </a:xfrm>
        </p:spPr>
        <p:txBody>
          <a:bodyPr/>
          <a:lstStyle/>
          <a:p>
            <a:r>
              <a:rPr lang="en-US" dirty="0"/>
              <a:t>Root &lt;TEI&gt; element</a:t>
            </a:r>
          </a:p>
        </p:txBody>
      </p:sp>
    </p:spTree>
    <p:extLst>
      <p:ext uri="{BB962C8B-B14F-4D97-AF65-F5344CB8AC3E}">
        <p14:creationId xmlns:p14="http://schemas.microsoft.com/office/powerpoint/2010/main" val="10663767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ED4C-52A5-6243-9533-81D5A963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(basic) TEI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A581E-3B5D-B843-AFE3-1C1F633DA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Root &lt;TEI&gt; element</a:t>
            </a:r>
          </a:p>
          <a:p>
            <a:r>
              <a:rPr lang="en-US" dirty="0"/>
              <a:t>A &lt;</a:t>
            </a:r>
            <a:r>
              <a:rPr lang="en-US" dirty="0" err="1"/>
              <a:t>teiHeader</a:t>
            </a:r>
            <a:r>
              <a:rPr lang="en-US" dirty="0"/>
              <a:t>&gt; that describes both the </a:t>
            </a:r>
            <a:r>
              <a:rPr lang="en-US" i="1" dirty="0"/>
              <a:t>file </a:t>
            </a:r>
            <a:r>
              <a:rPr lang="en-US" dirty="0"/>
              <a:t>and the </a:t>
            </a:r>
            <a:r>
              <a:rPr lang="en-US" i="1" dirty="0"/>
              <a:t>primary source </a:t>
            </a:r>
            <a:r>
              <a:rPr lang="en-US" dirty="0"/>
              <a:t>that you are transcribing (if applicable)</a:t>
            </a:r>
          </a:p>
        </p:txBody>
      </p:sp>
    </p:spTree>
    <p:extLst>
      <p:ext uri="{BB962C8B-B14F-4D97-AF65-F5344CB8AC3E}">
        <p14:creationId xmlns:p14="http://schemas.microsoft.com/office/powerpoint/2010/main" val="5062261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ED4C-52A5-6243-9533-81D5A963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(basic) TEI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A581E-3B5D-B843-AFE3-1C1F633DA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Root &lt;TEI&gt; element</a:t>
            </a:r>
          </a:p>
          <a:p>
            <a:r>
              <a:rPr lang="en-US" dirty="0"/>
              <a:t>A &lt;</a:t>
            </a:r>
            <a:r>
              <a:rPr lang="en-US" dirty="0" err="1"/>
              <a:t>teiHeader</a:t>
            </a:r>
            <a:r>
              <a:rPr lang="en-US" dirty="0"/>
              <a:t>&gt; that describes both the </a:t>
            </a:r>
            <a:r>
              <a:rPr lang="en-US" i="1" dirty="0"/>
              <a:t>file </a:t>
            </a:r>
            <a:r>
              <a:rPr lang="en-US" dirty="0"/>
              <a:t>and the </a:t>
            </a:r>
            <a:r>
              <a:rPr lang="en-US" i="1" dirty="0"/>
              <a:t>primary source </a:t>
            </a:r>
            <a:r>
              <a:rPr lang="en-US" dirty="0"/>
              <a:t>that you are transcribing (if applicable)</a:t>
            </a:r>
          </a:p>
          <a:p>
            <a:r>
              <a:rPr lang="en-US" dirty="0"/>
              <a:t>A &lt;text&gt;  that contains the text of the document</a:t>
            </a:r>
          </a:p>
          <a:p>
            <a:pPr lvl="1"/>
            <a:r>
              <a:rPr lang="en-US" dirty="0"/>
              <a:t>Within text, you can have a &lt;front&gt;, &lt;body&gt;, or &lt;back&gt;</a:t>
            </a:r>
          </a:p>
        </p:txBody>
      </p:sp>
    </p:spTree>
    <p:extLst>
      <p:ext uri="{BB962C8B-B14F-4D97-AF65-F5344CB8AC3E}">
        <p14:creationId xmlns:p14="http://schemas.microsoft.com/office/powerpoint/2010/main" val="1489303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36E-EC4F-614A-A629-10A38AF6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Encoding, markup, et cetera…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EF77-9A39-0642-A6A2-AF6153C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its core, textual encoding is a way of identifying and differentiating bits of text from other bits of texts.</a:t>
            </a:r>
          </a:p>
          <a:p>
            <a:r>
              <a:rPr lang="en-US" dirty="0"/>
              <a:t>We do this all the time!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19712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3279" y="502319"/>
            <a:ext cx="6261100" cy="1143000"/>
          </a:xfrm>
        </p:spPr>
        <p:txBody>
          <a:bodyPr>
            <a:normAutofit fontScale="90000"/>
          </a:bodyPr>
          <a:lstStyle/>
          <a:p>
            <a:r>
              <a:rPr lang="en-CA" dirty="0"/>
              <a:t>TEI is for Data and Metadata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8900" y="2032001"/>
            <a:ext cx="2540668" cy="391160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CA" dirty="0"/>
              <a:t>&lt;TEI&gt;</a:t>
            </a:r>
          </a:p>
          <a:p>
            <a:pPr marL="399909" lvl="1" indent="0">
              <a:buNone/>
            </a:pP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en-CA" dirty="0" err="1">
                <a:solidFill>
                  <a:schemeClr val="accent6">
                    <a:lumMod val="75000"/>
                  </a:schemeClr>
                </a:solidFill>
              </a:rPr>
              <a:t>teiHeader</a:t>
            </a: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  <a:p>
            <a:pPr marL="399909" lvl="1" indent="0">
              <a:buNone/>
            </a:pP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&lt;/</a:t>
            </a:r>
            <a:r>
              <a:rPr lang="en-CA" dirty="0" err="1">
                <a:solidFill>
                  <a:schemeClr val="accent6">
                    <a:lumMod val="75000"/>
                  </a:schemeClr>
                </a:solidFill>
              </a:rPr>
              <a:t>teiHeader</a:t>
            </a: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  <a:p>
            <a:pPr marL="399909" lvl="1" indent="0">
              <a:buNone/>
            </a:pPr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&lt;text&gt;</a:t>
            </a:r>
          </a:p>
          <a:p>
            <a:pPr marL="399909" lvl="1" indent="0">
              <a:buNone/>
            </a:pPr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&lt;/text&gt;</a:t>
            </a:r>
          </a:p>
          <a:p>
            <a:pPr marL="0" indent="0">
              <a:buNone/>
            </a:pPr>
            <a:r>
              <a:rPr lang="en-CA" dirty="0"/>
              <a:t>&lt;/TEI&gt;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723189" y="2375764"/>
            <a:ext cx="2460124" cy="70384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metadata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23189" y="3350127"/>
            <a:ext cx="2460124" cy="6376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5392154" y="2032001"/>
            <a:ext cx="3122194" cy="3911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58514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4FC2D-31C2-C84E-A31F-456183B91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TEI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F571C0-86AA-0248-A846-A41B1CCD0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108" y="1547714"/>
            <a:ext cx="8807063" cy="4629249"/>
          </a:xfrm>
        </p:spPr>
      </p:pic>
    </p:spTree>
    <p:extLst>
      <p:ext uri="{BB962C8B-B14F-4D97-AF65-F5344CB8AC3E}">
        <p14:creationId xmlns:p14="http://schemas.microsoft.com/office/powerpoint/2010/main" val="41782289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9723-037E-3F46-AFA1-0E767FCD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TEI</a:t>
            </a:r>
          </a:p>
        </p:txBody>
      </p:sp>
    </p:spTree>
    <p:extLst>
      <p:ext uri="{BB962C8B-B14F-4D97-AF65-F5344CB8AC3E}">
        <p14:creationId xmlns:p14="http://schemas.microsoft.com/office/powerpoint/2010/main" val="29493368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9723-037E-3F46-AFA1-0E767FCD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37851-2D5F-744B-829D-4D6C2D20D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the TEI is huge (569 elements)</a:t>
            </a:r>
          </a:p>
        </p:txBody>
      </p:sp>
    </p:spTree>
    <p:extLst>
      <p:ext uri="{BB962C8B-B14F-4D97-AF65-F5344CB8AC3E}">
        <p14:creationId xmlns:p14="http://schemas.microsoft.com/office/powerpoint/2010/main" val="36975706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9723-037E-3F46-AFA1-0E767FCD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37851-2D5F-744B-829D-4D6C2D20D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the TEI is huge (569 elements)</a:t>
            </a:r>
          </a:p>
          <a:p>
            <a:r>
              <a:rPr lang="en-US" dirty="0"/>
              <a:t>No one uses the entirety of the TEI </a:t>
            </a:r>
            <a:r>
              <a:rPr lang="en-US" dirty="0" err="1"/>
              <a:t>tagset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2810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9723-037E-3F46-AFA1-0E767FCD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37851-2D5F-744B-829D-4D6C2D20D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the TEI is huge (569 elements)</a:t>
            </a:r>
          </a:p>
          <a:p>
            <a:r>
              <a:rPr lang="en-US" dirty="0"/>
              <a:t>No one uses the entirety of the TEI </a:t>
            </a:r>
            <a:r>
              <a:rPr lang="en-US" dirty="0" err="1"/>
              <a:t>tagset</a:t>
            </a:r>
            <a:endParaRPr lang="en-US" dirty="0"/>
          </a:p>
          <a:p>
            <a:r>
              <a:rPr lang="en-US" dirty="0"/>
              <a:t>Individual projects </a:t>
            </a:r>
            <a:r>
              <a:rPr lang="en-US" i="1" dirty="0"/>
              <a:t>customize </a:t>
            </a:r>
            <a:r>
              <a:rPr lang="en-US" dirty="0"/>
              <a:t>the TEI for their own needs, usually using a small subset of the overall </a:t>
            </a:r>
            <a:r>
              <a:rPr lang="en-US" dirty="0" err="1"/>
              <a:t>tagset</a:t>
            </a:r>
            <a:r>
              <a:rPr lang="en-US" dirty="0"/>
              <a:t> (more on this in Workshop #2 in October!)</a:t>
            </a:r>
          </a:p>
          <a:p>
            <a:pPr lvl="1"/>
            <a:r>
              <a:rPr lang="en-US" dirty="0"/>
              <a:t>E.g. Drama projects will use the drama </a:t>
            </a:r>
            <a:r>
              <a:rPr lang="en-US" dirty="0" err="1"/>
              <a:t>tagset</a:t>
            </a:r>
            <a:r>
              <a:rPr lang="en-US" dirty="0"/>
              <a:t> (&lt;</a:t>
            </a:r>
            <a:r>
              <a:rPr lang="en-US" dirty="0" err="1"/>
              <a:t>sp</a:t>
            </a:r>
            <a:r>
              <a:rPr lang="en-US" dirty="0"/>
              <a:t>&gt; for speech, &lt;speaker&gt; for speaker, et cetera) and discard the linguistic/dictionary </a:t>
            </a:r>
            <a:r>
              <a:rPr lang="en-US" dirty="0" err="1"/>
              <a:t>tagset</a:t>
            </a:r>
            <a:r>
              <a:rPr lang="en-US" dirty="0"/>
              <a:t> (&lt;entry&gt; for dictionary entries, &lt;m&gt; for morpheme,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54840954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74253-16BD-D648-A815-2EA2E610A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was A LOT of information in a very short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81F61-6F9E-934C-8079-357AD3859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5427516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FD12A5BA-B063-4B33-AB08-86CF7D23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7DFAF29-6BD8-4A93-A292-D6A8C6EFB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F3BB34A6-31BD-4BBB-A8C8-C3E81A71F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49551-164C-8A4F-AC24-FB4F7CCC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8134" y="640080"/>
            <a:ext cx="6293689" cy="36524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Sample TEI Projects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82B512-1AEF-054E-8552-3FC77940D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9" r="9152"/>
          <a:stretch/>
        </p:blipFill>
        <p:spPr>
          <a:xfrm>
            <a:off x="633999" y="963861"/>
            <a:ext cx="3993942" cy="4911450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FF4E9B4-BE85-45F4-8672-47D51F14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09640" y="4388141"/>
            <a:ext cx="585216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7779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F7FAA46-F63C-45FE-B4F0-A7E677E9F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9B7795-7E78-4F68-B6FE-6ECC9165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62F97DB-9183-4E6E-8155-7BC67242D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4B37B-250B-644A-923D-C30A12247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1" y="685893"/>
            <a:ext cx="3566407" cy="29890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/>
              <a:t>The Shelley-Godwin Archive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1ADB2A-A571-40A6-AC59-210251294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3610" y="3759161"/>
            <a:ext cx="356616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A0DEB35-C73A-F849-9627-E8452258A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2" r="9187" b="1"/>
          <a:stretch/>
        </p:blipFill>
        <p:spPr>
          <a:xfrm>
            <a:off x="4654984" y="975"/>
            <a:ext cx="7533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923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D12A5BA-B063-4B33-AB08-86CF7D23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DFAF29-6BD8-4A93-A292-D6A8C6EFB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A01913F-3FBD-4B62-92CF-D2B8A6741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7DB94-31BF-EE42-AAD3-08F69750E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/>
              <a:t>The Map of Early Modern London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B0A898-5387-4E99-A785-462A85DC0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507D8FAF-461B-114F-9C70-A05F106AC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984" y="1575936"/>
            <a:ext cx="6896936" cy="370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79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36E-EC4F-614A-A629-10A38AF6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Encoding, markup, et cetera…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EF77-9A39-0642-A6A2-AF6153C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its core, textual encoding is a way of identifying and differentiating bits of text from other bits of texts.</a:t>
            </a:r>
          </a:p>
          <a:p>
            <a:r>
              <a:rPr lang="en-US" dirty="0"/>
              <a:t>We do this all the time!</a:t>
            </a:r>
          </a:p>
          <a:p>
            <a:pPr lvl="1"/>
            <a:r>
              <a:rPr lang="en-US" dirty="0"/>
              <a:t>Italics for </a:t>
            </a:r>
            <a:r>
              <a:rPr lang="en-US" i="1" dirty="0"/>
              <a:t>emphasis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55629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F7FAA46-F63C-45FE-B4F0-A7E677E9F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9B7795-7E78-4F68-B6FE-6ECC9165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BEA406F-4C10-46D4-B500-E25F39912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6FAD1-AEF6-4042-BBF7-F735D340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1" y="685893"/>
            <a:ext cx="5370974" cy="29890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/>
              <a:t>Le Mariage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3301D8-907C-49DD-A2C1-CA4942FAF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3611" y="3759161"/>
            <a:ext cx="537097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3DE1BA54-53D5-D84D-8E30-3FBB4135C2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20374"/>
          <a:stretch/>
        </p:blipFill>
        <p:spPr>
          <a:xfrm>
            <a:off x="6615118" y="975"/>
            <a:ext cx="5576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251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52F63-FE3A-D24B-9C02-DCB09E7DB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 Do the Police in Different Voices</a:t>
            </a:r>
          </a:p>
        </p:txBody>
      </p:sp>
      <p:pic>
        <p:nvPicPr>
          <p:cNvPr id="4" name="Content Placeholder 3">
            <a:hlinkClick r:id="rId2"/>
            <a:extLst>
              <a:ext uri="{FF2B5EF4-FFF2-40B4-BE49-F238E27FC236}">
                <a16:creationId xmlns:a16="http://schemas.microsoft.com/office/drawing/2014/main" id="{DA00D24F-6FD3-C846-B289-2C44FF660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668033"/>
            <a:ext cx="10515600" cy="227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444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E613C-4A3A-0142-8F9E-8DE68EC4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8689-2DBB-294B-B0CB-C778A319C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TEI’s website: </a:t>
            </a:r>
            <a:r>
              <a:rPr lang="en-US" dirty="0">
                <a:hlinkClick r:id="rId2"/>
              </a:rPr>
              <a:t>https://tei-c.org</a:t>
            </a:r>
            <a:endParaRPr lang="en-US" dirty="0"/>
          </a:p>
          <a:p>
            <a:r>
              <a:rPr lang="en-US" dirty="0"/>
              <a:t>TEI by Example: http://</a:t>
            </a:r>
            <a:r>
              <a:rPr lang="en-US" dirty="0" err="1"/>
              <a:t>teibyexample.org</a:t>
            </a:r>
            <a:r>
              <a:rPr lang="en-US" dirty="0"/>
              <a:t>/</a:t>
            </a:r>
          </a:p>
          <a:p>
            <a:r>
              <a:rPr lang="en-US" dirty="0"/>
              <a:t>Lou </a:t>
            </a:r>
            <a:r>
              <a:rPr lang="en-US" dirty="0" err="1"/>
              <a:t>Burnard</a:t>
            </a:r>
            <a:r>
              <a:rPr lang="en-US" dirty="0"/>
              <a:t>, </a:t>
            </a:r>
            <a:r>
              <a:rPr lang="en-US" i="1" dirty="0"/>
              <a:t>What is the Text Encoding Initiative?: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https://books.openedition.org/oep/679?lang=en</a:t>
            </a:r>
            <a:endParaRPr lang="en-US" dirty="0"/>
          </a:p>
          <a:p>
            <a:r>
              <a:rPr lang="en-US" dirty="0"/>
              <a:t>Teach Yourself TEI: </a:t>
            </a:r>
            <a:r>
              <a:rPr lang="en-US" dirty="0">
                <a:hlinkClick r:id="rId4"/>
              </a:rPr>
              <a:t>http://www.tei-c.org/support/learn/teach-yourself-tei/</a:t>
            </a:r>
            <a:endParaRPr lang="en-US" dirty="0"/>
          </a:p>
          <a:p>
            <a:r>
              <a:rPr lang="en-US" dirty="0"/>
              <a:t>DHSI @ </a:t>
            </a:r>
            <a:r>
              <a:rPr lang="en-US" dirty="0" err="1"/>
              <a:t>Uvic</a:t>
            </a:r>
            <a:r>
              <a:rPr lang="en-US" dirty="0"/>
              <a:t>: http://</a:t>
            </a:r>
            <a:r>
              <a:rPr lang="en-US" dirty="0" err="1"/>
              <a:t>www.dhsi.org</a:t>
            </a:r>
            <a:r>
              <a:rPr lang="en-US" dirty="0"/>
              <a:t>/</a:t>
            </a:r>
            <a:r>
              <a:rPr lang="en-US" dirty="0" err="1"/>
              <a:t>courses.php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2601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8B39-02D8-1849-8CB5-9CC0AF76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CECB6-5882-B842-8108-40882BE01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October 20, 2018</a:t>
            </a:r>
          </a:p>
          <a:p>
            <a:r>
              <a:rPr lang="en-US" dirty="0"/>
              <a:t>Focus will be on tools for working with and deploying TEI</a:t>
            </a:r>
          </a:p>
          <a:p>
            <a:r>
              <a:rPr lang="en-US" dirty="0"/>
              <a:t>Please bring a text (doesn’t have to be a primary source text—it can be a journal article or an essay!)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14310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997D6-B6DA-3C4C-9801-7A3E81BE1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5F2DA-A573-5A4A-864E-5E445EAD0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UBC Libraries, esp. Allan Cho for the invitation!</a:t>
            </a:r>
          </a:p>
          <a:p>
            <a:r>
              <a:rPr lang="en-US" dirty="0"/>
              <a:t>Martin Holmes, Janelle </a:t>
            </a:r>
            <a:r>
              <a:rPr lang="en-US" dirty="0" err="1"/>
              <a:t>Jenstad</a:t>
            </a:r>
            <a:r>
              <a:rPr lang="en-US" dirty="0"/>
              <a:t>, The Endings Project, and </a:t>
            </a:r>
            <a:r>
              <a:rPr lang="en-US" dirty="0" err="1"/>
              <a:t>Uvic’s</a:t>
            </a:r>
            <a:r>
              <a:rPr lang="en-US" dirty="0"/>
              <a:t> Humanities Media and Computing Center</a:t>
            </a:r>
          </a:p>
        </p:txBody>
      </p:sp>
    </p:spTree>
    <p:extLst>
      <p:ext uri="{BB962C8B-B14F-4D97-AF65-F5344CB8AC3E}">
        <p14:creationId xmlns:p14="http://schemas.microsoft.com/office/powerpoint/2010/main" val="2109722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36E-EC4F-614A-A629-10A38AF6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Encoding, markup, et cetera…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EF77-9A39-0642-A6A2-AF6153C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its core, textual encoding is a way of identifying and differentiating bits of text from other bits of texts.</a:t>
            </a:r>
          </a:p>
          <a:p>
            <a:r>
              <a:rPr lang="en-US" dirty="0"/>
              <a:t>We do this all the time!</a:t>
            </a:r>
          </a:p>
          <a:p>
            <a:pPr lvl="1"/>
            <a:r>
              <a:rPr lang="en-US" dirty="0"/>
              <a:t>Italics for </a:t>
            </a:r>
            <a:r>
              <a:rPr lang="en-US" i="1" dirty="0"/>
              <a:t>emphasis</a:t>
            </a:r>
          </a:p>
          <a:p>
            <a:pPr lvl="1"/>
            <a:r>
              <a:rPr lang="en-US" u="sng" dirty="0"/>
              <a:t>Underlining for titles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325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36E-EC4F-614A-A629-10A38AF6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Encoding, markup, et cetera…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EF77-9A39-0642-A6A2-AF6153C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its core, textual encoding is a way of identifying and differentiating bits of text from other bits of texts.</a:t>
            </a:r>
          </a:p>
          <a:p>
            <a:r>
              <a:rPr lang="en-US" dirty="0"/>
              <a:t>We do this all the time!</a:t>
            </a:r>
          </a:p>
          <a:p>
            <a:pPr lvl="1"/>
            <a:r>
              <a:rPr lang="en-US" dirty="0"/>
              <a:t>Italics for </a:t>
            </a:r>
            <a:r>
              <a:rPr lang="en-US" i="1" dirty="0"/>
              <a:t>emphasis</a:t>
            </a:r>
          </a:p>
          <a:p>
            <a:pPr lvl="1"/>
            <a:r>
              <a:rPr lang="en-US" u="sng" dirty="0"/>
              <a:t>Underlining for titles</a:t>
            </a:r>
          </a:p>
          <a:p>
            <a:pPr lvl="1"/>
            <a:r>
              <a:rPr lang="en-US" dirty="0"/>
              <a:t>Bold for </a:t>
            </a:r>
            <a:r>
              <a:rPr lang="en-US" b="1" dirty="0"/>
              <a:t>extra-emphasis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12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36E-EC4F-614A-A629-10A38AF6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Encoding, markup, et cetera…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EF77-9A39-0642-A6A2-AF6153C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its core, textual encoding is a way of identifying and differentiating bits of text from other bits of texts.</a:t>
            </a:r>
          </a:p>
          <a:p>
            <a:r>
              <a:rPr lang="en-US" dirty="0"/>
              <a:t>We do this all the time!</a:t>
            </a:r>
          </a:p>
          <a:p>
            <a:pPr lvl="1"/>
            <a:r>
              <a:rPr lang="en-US" dirty="0"/>
              <a:t>Italics for </a:t>
            </a:r>
            <a:r>
              <a:rPr lang="en-US" i="1" dirty="0"/>
              <a:t>emphasis</a:t>
            </a:r>
          </a:p>
          <a:p>
            <a:pPr lvl="1"/>
            <a:r>
              <a:rPr lang="en-US" u="sng" dirty="0"/>
              <a:t>Underlining for titles</a:t>
            </a:r>
          </a:p>
          <a:p>
            <a:pPr lvl="1"/>
            <a:r>
              <a:rPr lang="en-US" dirty="0"/>
              <a:t>Bold for </a:t>
            </a:r>
            <a:r>
              <a:rPr lang="en-US" b="1" dirty="0"/>
              <a:t>extra-emphasis</a:t>
            </a:r>
          </a:p>
          <a:p>
            <a:pPr lvl="1"/>
            <a:r>
              <a:rPr lang="en-US" dirty="0"/>
              <a:t>Quotation marks for “outside attribution” or “skepticism”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469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36E-EC4F-614A-A629-10A38AF6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Encoding, markup, et cetera…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EF77-9A39-0642-A6A2-AF6153C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its core, textual encoding is a way of identifying and differentiating bits of text from other bits of texts.</a:t>
            </a:r>
          </a:p>
          <a:p>
            <a:r>
              <a:rPr lang="en-US" dirty="0"/>
              <a:t>We do this all the time!</a:t>
            </a:r>
          </a:p>
          <a:p>
            <a:pPr lvl="1"/>
            <a:r>
              <a:rPr lang="en-US" dirty="0"/>
              <a:t>Italics for </a:t>
            </a:r>
            <a:r>
              <a:rPr lang="en-US" i="1" dirty="0"/>
              <a:t>emphasis</a:t>
            </a:r>
          </a:p>
          <a:p>
            <a:pPr lvl="1"/>
            <a:r>
              <a:rPr lang="en-US" u="sng" dirty="0"/>
              <a:t>Underlining for titles</a:t>
            </a:r>
          </a:p>
          <a:p>
            <a:pPr lvl="1"/>
            <a:r>
              <a:rPr lang="en-US" dirty="0"/>
              <a:t>Bold for </a:t>
            </a:r>
            <a:r>
              <a:rPr lang="en-US" b="1" dirty="0"/>
              <a:t>extra-emphasis</a:t>
            </a:r>
          </a:p>
          <a:p>
            <a:pPr lvl="1"/>
            <a:r>
              <a:rPr lang="en-US" dirty="0"/>
              <a:t>Quotation marks for “outside attribution” or “skepticism”</a:t>
            </a:r>
          </a:p>
          <a:p>
            <a:pPr lvl="1"/>
            <a:r>
              <a:rPr lang="en-US" dirty="0"/>
              <a:t>All capitals to YELL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88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8D7E-6639-4C46-A8F0-8DFE2B60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Encoding, markup, et cetera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BF9DE-2186-E649-8577-EE6FEFBB4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these are contextual and local</a:t>
            </a:r>
          </a:p>
        </p:txBody>
      </p:sp>
    </p:spTree>
    <p:extLst>
      <p:ext uri="{BB962C8B-B14F-4D97-AF65-F5344CB8AC3E}">
        <p14:creationId xmlns:p14="http://schemas.microsoft.com/office/powerpoint/2010/main" val="2741609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8D7E-6639-4C46-A8F0-8DFE2B60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Encoding, markup, et cetera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BF9DE-2186-E649-8577-EE6FEFBB4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these are contextual and local</a:t>
            </a:r>
          </a:p>
          <a:p>
            <a:r>
              <a:rPr lang="en-US" dirty="0"/>
              <a:t>E.g. different types of punctuation for levels of quotation</a:t>
            </a:r>
          </a:p>
        </p:txBody>
      </p:sp>
    </p:spTree>
    <p:extLst>
      <p:ext uri="{BB962C8B-B14F-4D97-AF65-F5344CB8AC3E}">
        <p14:creationId xmlns:p14="http://schemas.microsoft.com/office/powerpoint/2010/main" val="4294530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8D7E-6639-4C46-A8F0-8DFE2B60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Encoding, markup, et cetera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BF9DE-2186-E649-8577-EE6FEFBB4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these are contextual and local</a:t>
            </a:r>
          </a:p>
          <a:p>
            <a:r>
              <a:rPr lang="en-US" dirty="0"/>
              <a:t>E.g. different types of punctuation for levels of quotation</a:t>
            </a:r>
          </a:p>
          <a:p>
            <a:r>
              <a:rPr lang="en-US" dirty="0"/>
              <a:t>And they are subject to varying interpretations</a:t>
            </a:r>
          </a:p>
          <a:p>
            <a:pPr lvl="1"/>
            <a:r>
              <a:rPr lang="en-US" dirty="0"/>
              <a:t>E.g. I think these quotation marks denote a term, but maybe the author is just being sarcastic…</a:t>
            </a:r>
          </a:p>
        </p:txBody>
      </p:sp>
    </p:spTree>
    <p:extLst>
      <p:ext uri="{BB962C8B-B14F-4D97-AF65-F5344CB8AC3E}">
        <p14:creationId xmlns:p14="http://schemas.microsoft.com/office/powerpoint/2010/main" val="1257746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56CF9-5FE2-3F4E-AE6F-E35AA5A4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36321-1F28-8C4B-997D-9A0C75869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Joey Takeda, MA Student, Dept. of English Language and Literatures (Science and Technology Studies Program)</a:t>
            </a:r>
          </a:p>
          <a:p>
            <a:r>
              <a:rPr lang="en-US" dirty="0"/>
              <a:t>Undergrad in English </a:t>
            </a:r>
            <a:r>
              <a:rPr lang="en-US" dirty="0" err="1"/>
              <a:t>Honours</a:t>
            </a:r>
            <a:r>
              <a:rPr lang="en-US" dirty="0"/>
              <a:t> and Gender Studies @ </a:t>
            </a:r>
            <a:r>
              <a:rPr lang="en-US" dirty="0" err="1"/>
              <a:t>Uvic</a:t>
            </a:r>
            <a:endParaRPr lang="en-US" dirty="0"/>
          </a:p>
          <a:p>
            <a:r>
              <a:rPr lang="en-US" dirty="0"/>
              <a:t>Digital Humanities programmer for projects such as </a:t>
            </a:r>
            <a:r>
              <a:rPr lang="en-US" i="1" dirty="0"/>
              <a:t>The Map of Early Modern London</a:t>
            </a:r>
            <a:r>
              <a:rPr lang="en-US" dirty="0"/>
              <a:t>, </a:t>
            </a:r>
            <a:r>
              <a:rPr lang="en-US" i="1" dirty="0"/>
              <a:t>Linked Early Modern Drama Online</a:t>
            </a:r>
            <a:r>
              <a:rPr lang="en-US" dirty="0"/>
              <a:t>, and </a:t>
            </a:r>
            <a:r>
              <a:rPr lang="en-US" i="1" dirty="0"/>
              <a:t>The Endings Project</a:t>
            </a:r>
          </a:p>
          <a:p>
            <a:r>
              <a:rPr lang="en-US" dirty="0"/>
              <a:t>Specialize in TEI, XHTML, and Digital Humanities project development</a:t>
            </a:r>
          </a:p>
          <a:p>
            <a:r>
              <a:rPr lang="en-US" dirty="0">
                <a:hlinkClick r:id="rId2"/>
              </a:rPr>
              <a:t>https://github.com/joeytakeda</a:t>
            </a:r>
            <a:endParaRPr lang="en-US" dirty="0"/>
          </a:p>
          <a:p>
            <a:r>
              <a:rPr lang="en-US" dirty="0"/>
              <a:t>This workshop: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joeytakeda</a:t>
            </a:r>
            <a:r>
              <a:rPr lang="en-US" dirty="0"/>
              <a:t>/</a:t>
            </a:r>
            <a:r>
              <a:rPr lang="en-US" dirty="0" err="1"/>
              <a:t>teiworkshop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982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236F-058D-B74A-9855-72AAD1AB0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encode texts?</a:t>
            </a:r>
          </a:p>
        </p:txBody>
      </p:sp>
    </p:spTree>
    <p:extLst>
      <p:ext uri="{BB962C8B-B14F-4D97-AF65-F5344CB8AC3E}">
        <p14:creationId xmlns:p14="http://schemas.microsoft.com/office/powerpoint/2010/main" val="82150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236F-058D-B74A-9855-72AAD1AB0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encode texts?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00AFD-4434-214F-A22A-1CD5BC391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Computer-readable</a:t>
            </a:r>
          </a:p>
          <a:p>
            <a:r>
              <a:rPr lang="en-US" dirty="0"/>
              <a:t>Flexibility</a:t>
            </a:r>
          </a:p>
          <a:p>
            <a:r>
              <a:rPr lang="en-US" dirty="0"/>
              <a:t>Interoperability</a:t>
            </a:r>
          </a:p>
          <a:p>
            <a:r>
              <a:rPr lang="en-US" dirty="0"/>
              <a:t>Convertibility (i.e. from one format to another)</a:t>
            </a:r>
          </a:p>
          <a:p>
            <a:r>
              <a:rPr lang="en-US" dirty="0"/>
              <a:t>Output </a:t>
            </a:r>
            <a:r>
              <a:rPr lang="en-CA" dirty="0"/>
              <a:t>≠ Input</a:t>
            </a:r>
          </a:p>
          <a:p>
            <a:r>
              <a:rPr lang="en-CA" dirty="0"/>
              <a:t>+++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736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6140-8562-884A-886B-6D2BBBB1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Stow’s </a:t>
            </a:r>
            <a:r>
              <a:rPr lang="en-US" i="1" dirty="0"/>
              <a:t>Survey of London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8D3E0-C182-2C47-9C37-2B4AF5357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26" r="1390"/>
          <a:stretch/>
        </p:blipFill>
        <p:spPr>
          <a:xfrm>
            <a:off x="3294155" y="2157573"/>
            <a:ext cx="4945719" cy="3925121"/>
          </a:xfrm>
        </p:spPr>
      </p:pic>
    </p:spTree>
    <p:extLst>
      <p:ext uri="{BB962C8B-B14F-4D97-AF65-F5344CB8AC3E}">
        <p14:creationId xmlns:p14="http://schemas.microsoft.com/office/powerpoint/2010/main" val="2014083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6140-8562-884A-886B-6D2BBBB1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Stow’s </a:t>
            </a:r>
            <a:r>
              <a:rPr lang="en-US" i="1" dirty="0"/>
              <a:t>Survey of London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8D3E0-C182-2C47-9C37-2B4AF5357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26" r="1390"/>
          <a:stretch/>
        </p:blipFill>
        <p:spPr>
          <a:xfrm>
            <a:off x="3294155" y="2157573"/>
            <a:ext cx="4945719" cy="3925121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5B0E8A-DBD3-544F-9D8A-7F62902454A3}"/>
              </a:ext>
            </a:extLst>
          </p:cNvPr>
          <p:cNvSpPr/>
          <p:nvPr/>
        </p:nvSpPr>
        <p:spPr>
          <a:xfrm>
            <a:off x="2661007" y="2260314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73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6140-8562-884A-886B-6D2BBBB1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Stow’s </a:t>
            </a:r>
            <a:r>
              <a:rPr lang="en-US" i="1" dirty="0"/>
              <a:t>Survey of London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8D3E0-C182-2C47-9C37-2B4AF5357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26" r="1390"/>
          <a:stretch/>
        </p:blipFill>
        <p:spPr>
          <a:xfrm>
            <a:off x="3294155" y="2157573"/>
            <a:ext cx="4945719" cy="3925121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5B0E8A-DBD3-544F-9D8A-7F62902454A3}"/>
              </a:ext>
            </a:extLst>
          </p:cNvPr>
          <p:cNvSpPr/>
          <p:nvPr/>
        </p:nvSpPr>
        <p:spPr>
          <a:xfrm>
            <a:off x="2661007" y="2260314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D8A9653-4B70-AE41-B45D-D6AE60F62D7A}"/>
              </a:ext>
            </a:extLst>
          </p:cNvPr>
          <p:cNvSpPr/>
          <p:nvPr/>
        </p:nvSpPr>
        <p:spPr>
          <a:xfrm rot="8037272">
            <a:off x="7981308" y="2260315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5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6140-8562-884A-886B-6D2BBBB1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Stow’s </a:t>
            </a:r>
            <a:r>
              <a:rPr lang="en-US" i="1" dirty="0"/>
              <a:t>Survey of London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8D3E0-C182-2C47-9C37-2B4AF5357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26" r="1390"/>
          <a:stretch/>
        </p:blipFill>
        <p:spPr>
          <a:xfrm>
            <a:off x="3294155" y="2157573"/>
            <a:ext cx="4945719" cy="3925121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5B0E8A-DBD3-544F-9D8A-7F62902454A3}"/>
              </a:ext>
            </a:extLst>
          </p:cNvPr>
          <p:cNvSpPr/>
          <p:nvPr/>
        </p:nvSpPr>
        <p:spPr>
          <a:xfrm>
            <a:off x="2661007" y="2260314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D8A9653-4B70-AE41-B45D-D6AE60F62D7A}"/>
              </a:ext>
            </a:extLst>
          </p:cNvPr>
          <p:cNvSpPr/>
          <p:nvPr/>
        </p:nvSpPr>
        <p:spPr>
          <a:xfrm rot="8037272">
            <a:off x="7981308" y="2260315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DA188A8-46B2-804F-88D0-54682ADFC981}"/>
              </a:ext>
            </a:extLst>
          </p:cNvPr>
          <p:cNvSpPr/>
          <p:nvPr/>
        </p:nvSpPr>
        <p:spPr>
          <a:xfrm rot="20508500">
            <a:off x="2463214" y="3379276"/>
            <a:ext cx="952098" cy="25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45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6140-8562-884A-886B-6D2BBBB1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Stow’s </a:t>
            </a:r>
            <a:r>
              <a:rPr lang="en-US" i="1" dirty="0"/>
              <a:t>Survey of London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8D3E0-C182-2C47-9C37-2B4AF5357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26" r="1390"/>
          <a:stretch/>
        </p:blipFill>
        <p:spPr>
          <a:xfrm>
            <a:off x="3294155" y="2157573"/>
            <a:ext cx="4945719" cy="3925121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5B0E8A-DBD3-544F-9D8A-7F62902454A3}"/>
              </a:ext>
            </a:extLst>
          </p:cNvPr>
          <p:cNvSpPr/>
          <p:nvPr/>
        </p:nvSpPr>
        <p:spPr>
          <a:xfrm>
            <a:off x="2661007" y="2260314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D8A9653-4B70-AE41-B45D-D6AE60F62D7A}"/>
              </a:ext>
            </a:extLst>
          </p:cNvPr>
          <p:cNvSpPr/>
          <p:nvPr/>
        </p:nvSpPr>
        <p:spPr>
          <a:xfrm rot="8037272">
            <a:off x="7981308" y="2260315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DA188A8-46B2-804F-88D0-54682ADFC981}"/>
              </a:ext>
            </a:extLst>
          </p:cNvPr>
          <p:cNvSpPr/>
          <p:nvPr/>
        </p:nvSpPr>
        <p:spPr>
          <a:xfrm rot="20508500">
            <a:off x="2463214" y="3379276"/>
            <a:ext cx="952098" cy="25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D508306-4A49-5246-A541-5A5DC5E77A4B}"/>
              </a:ext>
            </a:extLst>
          </p:cNvPr>
          <p:cNvSpPr/>
          <p:nvPr/>
        </p:nvSpPr>
        <p:spPr>
          <a:xfrm rot="12000187">
            <a:off x="6752040" y="5065619"/>
            <a:ext cx="1043546" cy="198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67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6140-8562-884A-886B-6D2BBBB1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Stow’s </a:t>
            </a:r>
            <a:r>
              <a:rPr lang="en-US" i="1" dirty="0"/>
              <a:t>Survey of London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8D3E0-C182-2C47-9C37-2B4AF5357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26" r="1390"/>
          <a:stretch/>
        </p:blipFill>
        <p:spPr>
          <a:xfrm>
            <a:off x="3294155" y="2157573"/>
            <a:ext cx="4945719" cy="3925121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5B0E8A-DBD3-544F-9D8A-7F62902454A3}"/>
              </a:ext>
            </a:extLst>
          </p:cNvPr>
          <p:cNvSpPr/>
          <p:nvPr/>
        </p:nvSpPr>
        <p:spPr>
          <a:xfrm>
            <a:off x="2661007" y="2260314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D8A9653-4B70-AE41-B45D-D6AE60F62D7A}"/>
              </a:ext>
            </a:extLst>
          </p:cNvPr>
          <p:cNvSpPr/>
          <p:nvPr/>
        </p:nvSpPr>
        <p:spPr>
          <a:xfrm rot="8037272">
            <a:off x="7981308" y="2260315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DA188A8-46B2-804F-88D0-54682ADFC981}"/>
              </a:ext>
            </a:extLst>
          </p:cNvPr>
          <p:cNvSpPr/>
          <p:nvPr/>
        </p:nvSpPr>
        <p:spPr>
          <a:xfrm rot="20508500">
            <a:off x="2463214" y="3379276"/>
            <a:ext cx="952098" cy="25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D508306-4A49-5246-A541-5A5DC5E77A4B}"/>
              </a:ext>
            </a:extLst>
          </p:cNvPr>
          <p:cNvSpPr/>
          <p:nvPr/>
        </p:nvSpPr>
        <p:spPr>
          <a:xfrm rot="12000187">
            <a:off x="6752040" y="5065619"/>
            <a:ext cx="1043546" cy="198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80DB2D5-D793-EB49-A937-A33EF2F31375}"/>
              </a:ext>
            </a:extLst>
          </p:cNvPr>
          <p:cNvSpPr/>
          <p:nvPr/>
        </p:nvSpPr>
        <p:spPr>
          <a:xfrm rot="18403238">
            <a:off x="4808061" y="6056135"/>
            <a:ext cx="684067" cy="198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61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6140-8562-884A-886B-6D2BBBB1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Stow’s </a:t>
            </a:r>
            <a:r>
              <a:rPr lang="en-US" i="1" dirty="0"/>
              <a:t>Survey of London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8D3E0-C182-2C47-9C37-2B4AF5357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26" r="1390"/>
          <a:stretch/>
        </p:blipFill>
        <p:spPr>
          <a:xfrm>
            <a:off x="3294155" y="2157573"/>
            <a:ext cx="4945719" cy="3925121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5B0E8A-DBD3-544F-9D8A-7F62902454A3}"/>
              </a:ext>
            </a:extLst>
          </p:cNvPr>
          <p:cNvSpPr/>
          <p:nvPr/>
        </p:nvSpPr>
        <p:spPr>
          <a:xfrm>
            <a:off x="2661007" y="2260314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D8A9653-4B70-AE41-B45D-D6AE60F62D7A}"/>
              </a:ext>
            </a:extLst>
          </p:cNvPr>
          <p:cNvSpPr/>
          <p:nvPr/>
        </p:nvSpPr>
        <p:spPr>
          <a:xfrm rot="8037272">
            <a:off x="7981308" y="2260315"/>
            <a:ext cx="1541124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DA188A8-46B2-804F-88D0-54682ADFC981}"/>
              </a:ext>
            </a:extLst>
          </p:cNvPr>
          <p:cNvSpPr/>
          <p:nvPr/>
        </p:nvSpPr>
        <p:spPr>
          <a:xfrm rot="20508500">
            <a:off x="2463214" y="3379276"/>
            <a:ext cx="952098" cy="25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D508306-4A49-5246-A541-5A5DC5E77A4B}"/>
              </a:ext>
            </a:extLst>
          </p:cNvPr>
          <p:cNvSpPr/>
          <p:nvPr/>
        </p:nvSpPr>
        <p:spPr>
          <a:xfrm rot="12000187">
            <a:off x="6752040" y="5065619"/>
            <a:ext cx="1043546" cy="198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80DB2D5-D793-EB49-A937-A33EF2F31375}"/>
              </a:ext>
            </a:extLst>
          </p:cNvPr>
          <p:cNvSpPr/>
          <p:nvPr/>
        </p:nvSpPr>
        <p:spPr>
          <a:xfrm rot="18403238">
            <a:off x="4808061" y="6056135"/>
            <a:ext cx="684067" cy="198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833857A-2602-F746-BFBF-91802C5E9A2B}"/>
              </a:ext>
            </a:extLst>
          </p:cNvPr>
          <p:cNvSpPr/>
          <p:nvPr/>
        </p:nvSpPr>
        <p:spPr>
          <a:xfrm rot="12684748">
            <a:off x="7445974" y="5817149"/>
            <a:ext cx="684067" cy="1714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72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3D2465-D5F3-4D4C-882D-0E1AB33C4A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" t="237"/>
          <a:stretch/>
        </p:blipFill>
        <p:spPr>
          <a:xfrm>
            <a:off x="0" y="820882"/>
            <a:ext cx="12077700" cy="520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53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395C-B392-0246-84DE-4C6F1EAD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986E0-13D2-A64F-88A0-C895D3CB8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23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A27999-AF3E-DF4F-8F43-818E3E5F4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342"/>
            <a:ext cx="12192000" cy="608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62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096BDF-2AA4-184D-A983-C1255315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098"/>
            <a:ext cx="12192000" cy="628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32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2A7CB-58D3-7B44-958B-BB8A66258752}"/>
              </a:ext>
            </a:extLst>
          </p:cNvPr>
          <p:cNvSpPr/>
          <p:nvPr/>
        </p:nvSpPr>
        <p:spPr>
          <a:xfrm>
            <a:off x="267128" y="565079"/>
            <a:ext cx="1191802" cy="14692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2EB5D-04E7-9E4E-8C41-AF1123352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"/>
          <a:stretch/>
        </p:blipFill>
        <p:spPr>
          <a:xfrm>
            <a:off x="441789" y="791110"/>
            <a:ext cx="11286392" cy="5358366"/>
          </a:xfrm>
        </p:spPr>
      </p:pic>
    </p:spTree>
    <p:extLst>
      <p:ext uri="{BB962C8B-B14F-4D97-AF65-F5344CB8AC3E}">
        <p14:creationId xmlns:p14="http://schemas.microsoft.com/office/powerpoint/2010/main" val="3798934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2A7CB-58D3-7B44-958B-BB8A66258752}"/>
              </a:ext>
            </a:extLst>
          </p:cNvPr>
          <p:cNvSpPr/>
          <p:nvPr/>
        </p:nvSpPr>
        <p:spPr>
          <a:xfrm>
            <a:off x="284824" y="554804"/>
            <a:ext cx="1191802" cy="14692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2EB5D-04E7-9E4E-8C41-AF1123352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"/>
          <a:stretch/>
        </p:blipFill>
        <p:spPr>
          <a:xfrm>
            <a:off x="441789" y="791110"/>
            <a:ext cx="11286392" cy="5358366"/>
          </a:xfr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0CD0479-2C11-1C4E-92CB-8FFFA3B3E096}"/>
              </a:ext>
            </a:extLst>
          </p:cNvPr>
          <p:cNvSpPr/>
          <p:nvPr/>
        </p:nvSpPr>
        <p:spPr>
          <a:xfrm rot="1983929">
            <a:off x="503" y="849296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7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2A7CB-58D3-7B44-958B-BB8A66258752}"/>
              </a:ext>
            </a:extLst>
          </p:cNvPr>
          <p:cNvSpPr/>
          <p:nvPr/>
        </p:nvSpPr>
        <p:spPr>
          <a:xfrm>
            <a:off x="284824" y="554804"/>
            <a:ext cx="1191802" cy="14692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2EB5D-04E7-9E4E-8C41-AF1123352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"/>
          <a:stretch/>
        </p:blipFill>
        <p:spPr>
          <a:xfrm>
            <a:off x="441789" y="791110"/>
            <a:ext cx="11286392" cy="5358366"/>
          </a:xfr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0CD0479-2C11-1C4E-92CB-8FFFA3B3E096}"/>
              </a:ext>
            </a:extLst>
          </p:cNvPr>
          <p:cNvSpPr/>
          <p:nvPr/>
        </p:nvSpPr>
        <p:spPr>
          <a:xfrm rot="1983929">
            <a:off x="503" y="849296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74D04F1-1086-B34E-9D6B-380F6AA9F0EA}"/>
              </a:ext>
            </a:extLst>
          </p:cNvPr>
          <p:cNvSpPr/>
          <p:nvPr/>
        </p:nvSpPr>
        <p:spPr>
          <a:xfrm rot="13152731">
            <a:off x="8166747" y="2336428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96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2A7CB-58D3-7B44-958B-BB8A66258752}"/>
              </a:ext>
            </a:extLst>
          </p:cNvPr>
          <p:cNvSpPr/>
          <p:nvPr/>
        </p:nvSpPr>
        <p:spPr>
          <a:xfrm>
            <a:off x="284824" y="554804"/>
            <a:ext cx="1191802" cy="14692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2EB5D-04E7-9E4E-8C41-AF1123352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"/>
          <a:stretch/>
        </p:blipFill>
        <p:spPr>
          <a:xfrm>
            <a:off x="441789" y="791110"/>
            <a:ext cx="11286392" cy="5358366"/>
          </a:xfr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0CD0479-2C11-1C4E-92CB-8FFFA3B3E096}"/>
              </a:ext>
            </a:extLst>
          </p:cNvPr>
          <p:cNvSpPr/>
          <p:nvPr/>
        </p:nvSpPr>
        <p:spPr>
          <a:xfrm rot="1983929">
            <a:off x="503" y="849296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74D04F1-1086-B34E-9D6B-380F6AA9F0EA}"/>
              </a:ext>
            </a:extLst>
          </p:cNvPr>
          <p:cNvSpPr/>
          <p:nvPr/>
        </p:nvSpPr>
        <p:spPr>
          <a:xfrm rot="13152731">
            <a:off x="8166747" y="2336428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A48981A-EFC7-F747-ABDF-D349F67DFB8F}"/>
              </a:ext>
            </a:extLst>
          </p:cNvPr>
          <p:cNvSpPr/>
          <p:nvPr/>
        </p:nvSpPr>
        <p:spPr>
          <a:xfrm rot="13152731">
            <a:off x="4342802" y="1872378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9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2A7CB-58D3-7B44-958B-BB8A66258752}"/>
              </a:ext>
            </a:extLst>
          </p:cNvPr>
          <p:cNvSpPr/>
          <p:nvPr/>
        </p:nvSpPr>
        <p:spPr>
          <a:xfrm>
            <a:off x="284824" y="554804"/>
            <a:ext cx="1191802" cy="14692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2EB5D-04E7-9E4E-8C41-AF1123352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"/>
          <a:stretch/>
        </p:blipFill>
        <p:spPr>
          <a:xfrm>
            <a:off x="441789" y="791110"/>
            <a:ext cx="11286392" cy="5358366"/>
          </a:xfr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0CD0479-2C11-1C4E-92CB-8FFFA3B3E096}"/>
              </a:ext>
            </a:extLst>
          </p:cNvPr>
          <p:cNvSpPr/>
          <p:nvPr/>
        </p:nvSpPr>
        <p:spPr>
          <a:xfrm rot="1983929">
            <a:off x="503" y="849296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74D04F1-1086-B34E-9D6B-380F6AA9F0EA}"/>
              </a:ext>
            </a:extLst>
          </p:cNvPr>
          <p:cNvSpPr/>
          <p:nvPr/>
        </p:nvSpPr>
        <p:spPr>
          <a:xfrm rot="13152731">
            <a:off x="8166747" y="2336428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A48981A-EFC7-F747-ABDF-D349F67DFB8F}"/>
              </a:ext>
            </a:extLst>
          </p:cNvPr>
          <p:cNvSpPr/>
          <p:nvPr/>
        </p:nvSpPr>
        <p:spPr>
          <a:xfrm rot="13152731">
            <a:off x="4342802" y="1872378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0A30268-1E8A-024B-8714-790E27FC8FED}"/>
              </a:ext>
            </a:extLst>
          </p:cNvPr>
          <p:cNvSpPr/>
          <p:nvPr/>
        </p:nvSpPr>
        <p:spPr>
          <a:xfrm rot="12913444" flipV="1">
            <a:off x="10067005" y="4636425"/>
            <a:ext cx="1033829" cy="139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35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2A7CB-58D3-7B44-958B-BB8A66258752}"/>
              </a:ext>
            </a:extLst>
          </p:cNvPr>
          <p:cNvSpPr/>
          <p:nvPr/>
        </p:nvSpPr>
        <p:spPr>
          <a:xfrm>
            <a:off x="284824" y="554804"/>
            <a:ext cx="1191802" cy="14692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2EB5D-04E7-9E4E-8C41-AF1123352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"/>
          <a:stretch/>
        </p:blipFill>
        <p:spPr>
          <a:xfrm>
            <a:off x="441789" y="791110"/>
            <a:ext cx="11286392" cy="5358366"/>
          </a:xfr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0CD0479-2C11-1C4E-92CB-8FFFA3B3E096}"/>
              </a:ext>
            </a:extLst>
          </p:cNvPr>
          <p:cNvSpPr/>
          <p:nvPr/>
        </p:nvSpPr>
        <p:spPr>
          <a:xfrm rot="1983929">
            <a:off x="503" y="849296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74D04F1-1086-B34E-9D6B-380F6AA9F0EA}"/>
              </a:ext>
            </a:extLst>
          </p:cNvPr>
          <p:cNvSpPr/>
          <p:nvPr/>
        </p:nvSpPr>
        <p:spPr>
          <a:xfrm rot="13152731">
            <a:off x="8166747" y="2336428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A48981A-EFC7-F747-ABDF-D349F67DFB8F}"/>
              </a:ext>
            </a:extLst>
          </p:cNvPr>
          <p:cNvSpPr/>
          <p:nvPr/>
        </p:nvSpPr>
        <p:spPr>
          <a:xfrm rot="13152731">
            <a:off x="4342802" y="1872378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0A30268-1E8A-024B-8714-790E27FC8FED}"/>
              </a:ext>
            </a:extLst>
          </p:cNvPr>
          <p:cNvSpPr/>
          <p:nvPr/>
        </p:nvSpPr>
        <p:spPr>
          <a:xfrm rot="12913444" flipV="1">
            <a:off x="10067005" y="4636425"/>
            <a:ext cx="1033829" cy="139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2B1912A-F421-7848-9D05-A418E7B53A56}"/>
              </a:ext>
            </a:extLst>
          </p:cNvPr>
          <p:cNvSpPr/>
          <p:nvPr/>
        </p:nvSpPr>
        <p:spPr>
          <a:xfrm rot="10800000" flipV="1">
            <a:off x="3562789" y="5426818"/>
            <a:ext cx="1033829" cy="139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61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2A7CB-58D3-7B44-958B-BB8A66258752}"/>
              </a:ext>
            </a:extLst>
          </p:cNvPr>
          <p:cNvSpPr/>
          <p:nvPr/>
        </p:nvSpPr>
        <p:spPr>
          <a:xfrm>
            <a:off x="284824" y="554804"/>
            <a:ext cx="1191802" cy="14692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2EB5D-04E7-9E4E-8C41-AF1123352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"/>
          <a:stretch/>
        </p:blipFill>
        <p:spPr>
          <a:xfrm>
            <a:off x="441789" y="791110"/>
            <a:ext cx="11286392" cy="5358366"/>
          </a:xfr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0CD0479-2C11-1C4E-92CB-8FFFA3B3E096}"/>
              </a:ext>
            </a:extLst>
          </p:cNvPr>
          <p:cNvSpPr/>
          <p:nvPr/>
        </p:nvSpPr>
        <p:spPr>
          <a:xfrm rot="1983929">
            <a:off x="503" y="849296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74D04F1-1086-B34E-9D6B-380F6AA9F0EA}"/>
              </a:ext>
            </a:extLst>
          </p:cNvPr>
          <p:cNvSpPr/>
          <p:nvPr/>
        </p:nvSpPr>
        <p:spPr>
          <a:xfrm rot="13152731">
            <a:off x="8166747" y="2336428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A48981A-EFC7-F747-ABDF-D349F67DFB8F}"/>
              </a:ext>
            </a:extLst>
          </p:cNvPr>
          <p:cNvSpPr/>
          <p:nvPr/>
        </p:nvSpPr>
        <p:spPr>
          <a:xfrm rot="13152731">
            <a:off x="4342802" y="1872378"/>
            <a:ext cx="1033829" cy="12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0A30268-1E8A-024B-8714-790E27FC8FED}"/>
              </a:ext>
            </a:extLst>
          </p:cNvPr>
          <p:cNvSpPr/>
          <p:nvPr/>
        </p:nvSpPr>
        <p:spPr>
          <a:xfrm rot="12913444" flipV="1">
            <a:off x="10067005" y="4636425"/>
            <a:ext cx="1033829" cy="139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2B1912A-F421-7848-9D05-A418E7B53A56}"/>
              </a:ext>
            </a:extLst>
          </p:cNvPr>
          <p:cNvSpPr/>
          <p:nvPr/>
        </p:nvSpPr>
        <p:spPr>
          <a:xfrm rot="10800000" flipV="1">
            <a:off x="3562789" y="5426818"/>
            <a:ext cx="1033829" cy="139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7505286-5574-9948-B207-9C2EA1E17AA4}"/>
              </a:ext>
            </a:extLst>
          </p:cNvPr>
          <p:cNvSpPr/>
          <p:nvPr/>
        </p:nvSpPr>
        <p:spPr>
          <a:xfrm rot="10800000" flipV="1">
            <a:off x="3562788" y="5640325"/>
            <a:ext cx="1033829" cy="139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6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839C0-71F7-3840-B670-7F3F26E4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</p:spTree>
    <p:extLst>
      <p:ext uri="{BB962C8B-B14F-4D97-AF65-F5344CB8AC3E}">
        <p14:creationId xmlns:p14="http://schemas.microsoft.com/office/powerpoint/2010/main" val="341454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395C-B392-0246-84DE-4C6F1EAD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986E0-13D2-A64F-88A0-C895D3CB8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conceptual introduction to encoding, XML, and TEI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281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839C0-71F7-3840-B670-7F3F26E4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4408-A541-374D-9767-427381AB1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set of guidelines for encoding text</a:t>
            </a:r>
          </a:p>
        </p:txBody>
      </p:sp>
    </p:spTree>
    <p:extLst>
      <p:ext uri="{BB962C8B-B14F-4D97-AF65-F5344CB8AC3E}">
        <p14:creationId xmlns:p14="http://schemas.microsoft.com/office/powerpoint/2010/main" val="2753084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839C0-71F7-3840-B670-7F3F26E4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4408-A541-374D-9767-427381AB1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set of guidelines for encoding text</a:t>
            </a:r>
          </a:p>
          <a:p>
            <a:r>
              <a:rPr lang="en-US" dirty="0"/>
              <a:t>A non-profit organization</a:t>
            </a:r>
          </a:p>
        </p:txBody>
      </p:sp>
    </p:spTree>
    <p:extLst>
      <p:ext uri="{BB962C8B-B14F-4D97-AF65-F5344CB8AC3E}">
        <p14:creationId xmlns:p14="http://schemas.microsoft.com/office/powerpoint/2010/main" val="1436095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839C0-71F7-3840-B670-7F3F26E4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4408-A541-374D-9767-427381AB1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set of guidelines for encoding text</a:t>
            </a:r>
          </a:p>
          <a:p>
            <a:r>
              <a:rPr lang="en-US" dirty="0"/>
              <a:t>A non-profit organization</a:t>
            </a:r>
          </a:p>
          <a:p>
            <a:r>
              <a:rPr lang="en-US" dirty="0"/>
              <a:t>A community or consortium of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426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839C0-71F7-3840-B670-7F3F26E4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4408-A541-374D-9767-427381AB1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set of guidelines for encoding text</a:t>
            </a:r>
          </a:p>
          <a:p>
            <a:r>
              <a:rPr lang="en-US" dirty="0"/>
              <a:t>A non-profit organization</a:t>
            </a:r>
          </a:p>
          <a:p>
            <a:r>
              <a:rPr lang="en-US" dirty="0"/>
              <a:t>A community or consortium of users</a:t>
            </a:r>
          </a:p>
          <a:p>
            <a:endParaRPr lang="en-US" dirty="0"/>
          </a:p>
          <a:p>
            <a:r>
              <a:rPr lang="en-US" dirty="0"/>
              <a:t>Website: https://</a:t>
            </a:r>
            <a:r>
              <a:rPr lang="en-US" dirty="0" err="1"/>
              <a:t>tei-c.org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83440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2776-0BE8-024D-999B-68E1DD7F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DD4B-D2BA-C643-B435-4AC231FB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markup language written in XML</a:t>
            </a:r>
          </a:p>
        </p:txBody>
      </p:sp>
    </p:spTree>
    <p:extLst>
      <p:ext uri="{BB962C8B-B14F-4D97-AF65-F5344CB8AC3E}">
        <p14:creationId xmlns:p14="http://schemas.microsoft.com/office/powerpoint/2010/main" val="125139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2776-0BE8-024D-999B-68E1DD7F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DD4B-D2BA-C643-B435-4AC231FB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markup language written in XML</a:t>
            </a:r>
          </a:p>
          <a:p>
            <a:r>
              <a:rPr lang="en-US" dirty="0"/>
              <a:t>Currently in its 5</a:t>
            </a:r>
            <a:r>
              <a:rPr lang="en-US" baseline="30000" dirty="0"/>
              <a:t>th</a:t>
            </a:r>
            <a:r>
              <a:rPr lang="en-US" dirty="0"/>
              <a:t> major revision (P5 3.3.1)</a:t>
            </a:r>
          </a:p>
        </p:txBody>
      </p:sp>
    </p:spTree>
    <p:extLst>
      <p:ext uri="{BB962C8B-B14F-4D97-AF65-F5344CB8AC3E}">
        <p14:creationId xmlns:p14="http://schemas.microsoft.com/office/powerpoint/2010/main" val="1014914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2776-0BE8-024D-999B-68E1DD7F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DD4B-D2BA-C643-B435-4AC231FB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markup language written in XML</a:t>
            </a:r>
          </a:p>
          <a:p>
            <a:r>
              <a:rPr lang="en-US" dirty="0"/>
              <a:t>Currently in its 5</a:t>
            </a:r>
            <a:r>
              <a:rPr lang="en-US" baseline="30000" dirty="0"/>
              <a:t>th</a:t>
            </a:r>
            <a:r>
              <a:rPr lang="en-US" dirty="0"/>
              <a:t> major revision (P5 3.3.1)</a:t>
            </a:r>
          </a:p>
          <a:p>
            <a:r>
              <a:rPr lang="en-US" dirty="0"/>
              <a:t>Offers a rich vocabulary and method to encode </a:t>
            </a:r>
          </a:p>
        </p:txBody>
      </p:sp>
    </p:spTree>
    <p:extLst>
      <p:ext uri="{BB962C8B-B14F-4D97-AF65-F5344CB8AC3E}">
        <p14:creationId xmlns:p14="http://schemas.microsoft.com/office/powerpoint/2010/main" val="1002132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2776-0BE8-024D-999B-68E1DD7F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DD4B-D2BA-C643-B435-4AC231FB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markup language written in XML</a:t>
            </a:r>
          </a:p>
          <a:p>
            <a:r>
              <a:rPr lang="en-US" dirty="0"/>
              <a:t>Currently in its 5</a:t>
            </a:r>
            <a:r>
              <a:rPr lang="en-US" baseline="30000" dirty="0"/>
              <a:t>th</a:t>
            </a:r>
            <a:r>
              <a:rPr lang="en-US" dirty="0"/>
              <a:t> major revision (P5 3.3.1)</a:t>
            </a:r>
          </a:p>
          <a:p>
            <a:r>
              <a:rPr lang="en-US" dirty="0"/>
              <a:t>Offers a rich vocabulary and method to encode </a:t>
            </a:r>
          </a:p>
          <a:p>
            <a:pPr lvl="1"/>
            <a:r>
              <a:rPr lang="en-US" b="1" dirty="0"/>
              <a:t>Bibliographic and structural features: </a:t>
            </a:r>
            <a:r>
              <a:rPr lang="en-US" dirty="0"/>
              <a:t>page breaks, headers, footers, page numbers, line breaks, divisions, paragraphs, line groups,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220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2776-0BE8-024D-999B-68E1DD7F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DD4B-D2BA-C643-B435-4AC231FB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markup language written in XML</a:t>
            </a:r>
          </a:p>
          <a:p>
            <a:r>
              <a:rPr lang="en-US" dirty="0"/>
              <a:t>Currently in its 5</a:t>
            </a:r>
            <a:r>
              <a:rPr lang="en-US" baseline="30000" dirty="0"/>
              <a:t>th</a:t>
            </a:r>
            <a:r>
              <a:rPr lang="en-US" dirty="0"/>
              <a:t> major revision (P5 3.3.1)</a:t>
            </a:r>
          </a:p>
          <a:p>
            <a:r>
              <a:rPr lang="en-US" dirty="0"/>
              <a:t>Offers a rich vocabulary and method to encode </a:t>
            </a:r>
          </a:p>
          <a:p>
            <a:pPr lvl="1"/>
            <a:r>
              <a:rPr lang="en-US" b="1" dirty="0"/>
              <a:t>Bibliographic and structural features: </a:t>
            </a:r>
            <a:r>
              <a:rPr lang="en-US" dirty="0"/>
              <a:t>page breaks, headers, footers, page numbers, line breaks, divisions, paragraphs, line groups,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Interpretative features: </a:t>
            </a:r>
            <a:r>
              <a:rPr lang="en-US" dirty="0"/>
              <a:t>stage movement, emphasis, place names, proper names, dialogue direction,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92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2776-0BE8-024D-999B-68E1DD7F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DD4B-D2BA-C643-B435-4AC231FB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markup language written in XML</a:t>
            </a:r>
          </a:p>
          <a:p>
            <a:r>
              <a:rPr lang="en-US" dirty="0"/>
              <a:t>Currently in its 5</a:t>
            </a:r>
            <a:r>
              <a:rPr lang="en-US" baseline="30000" dirty="0"/>
              <a:t>th</a:t>
            </a:r>
            <a:r>
              <a:rPr lang="en-US" dirty="0"/>
              <a:t> major revision (P5 3.3.1)</a:t>
            </a:r>
          </a:p>
          <a:p>
            <a:r>
              <a:rPr lang="en-US" dirty="0"/>
              <a:t>Offers a rich vocabulary and method to encode </a:t>
            </a:r>
          </a:p>
          <a:p>
            <a:pPr lvl="1"/>
            <a:r>
              <a:rPr lang="en-US" b="1" dirty="0"/>
              <a:t>Bibliographic and structural features: </a:t>
            </a:r>
            <a:r>
              <a:rPr lang="en-US" dirty="0"/>
              <a:t>page breaks, headers, footers, page numbers, line breaks, divisions, paragraphs, line groups,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Interpretative features: </a:t>
            </a:r>
            <a:r>
              <a:rPr lang="en-US" dirty="0"/>
              <a:t>stage movement, emphasis, place names, proper names, dialogue direction,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Editorial apparatus</a:t>
            </a:r>
            <a:r>
              <a:rPr lang="en-US" dirty="0"/>
              <a:t>: hands, witnesses, collation, gaps, additions, deletions,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67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395C-B392-0246-84DE-4C6F1EAD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986E0-13D2-A64F-88A0-C895D3CB8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conceptual introduction to encoding, XML, and TEI</a:t>
            </a:r>
          </a:p>
          <a:p>
            <a:r>
              <a:rPr lang="en-US" dirty="0"/>
              <a:t>Examples of projects that use the TEI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028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2776-0BE8-024D-999B-68E1DD7F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DD4B-D2BA-C643-B435-4AC231FB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markup language written in XML</a:t>
            </a:r>
          </a:p>
          <a:p>
            <a:r>
              <a:rPr lang="en-US" dirty="0"/>
              <a:t>Currently in its 5</a:t>
            </a:r>
            <a:r>
              <a:rPr lang="en-US" baseline="30000" dirty="0"/>
              <a:t>th</a:t>
            </a:r>
            <a:r>
              <a:rPr lang="en-US" dirty="0"/>
              <a:t> major revision (P5 3.3.1)</a:t>
            </a:r>
          </a:p>
          <a:p>
            <a:r>
              <a:rPr lang="en-US" dirty="0"/>
              <a:t>Offers a rich vocabulary and method to encode </a:t>
            </a:r>
          </a:p>
          <a:p>
            <a:pPr lvl="1"/>
            <a:r>
              <a:rPr lang="en-US" b="1" dirty="0"/>
              <a:t>Bibliographic and structural features: </a:t>
            </a:r>
            <a:r>
              <a:rPr lang="en-US" dirty="0"/>
              <a:t>page breaks, headers, footers, page numbers, line breaks, divisions, paragraphs, line groups,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Interpretative features: </a:t>
            </a:r>
            <a:r>
              <a:rPr lang="en-US" dirty="0"/>
              <a:t>stage movement, emphasis, place names, proper names, dialogue direction,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Editorial apparatus</a:t>
            </a:r>
            <a:r>
              <a:rPr lang="en-US" dirty="0"/>
              <a:t>: hands, witnesses, collation, gaps, additions, deletions,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Linguistic features: </a:t>
            </a:r>
            <a:r>
              <a:rPr lang="en-US" dirty="0"/>
              <a:t>morphemes, feature structures, orthographic form,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741921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2776-0BE8-024D-999B-68E1DD7F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DD4B-D2BA-C643-B435-4AC231FB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markup language written in XML</a:t>
            </a:r>
          </a:p>
          <a:p>
            <a:r>
              <a:rPr lang="en-US" dirty="0"/>
              <a:t>Currently in its 5</a:t>
            </a:r>
            <a:r>
              <a:rPr lang="en-US" baseline="30000" dirty="0"/>
              <a:t>th</a:t>
            </a:r>
            <a:r>
              <a:rPr lang="en-US" dirty="0"/>
              <a:t> major revision (P5 3.3.1)</a:t>
            </a:r>
          </a:p>
          <a:p>
            <a:r>
              <a:rPr lang="en-US" dirty="0"/>
              <a:t>Offers a rich vocabulary and method to encode </a:t>
            </a:r>
          </a:p>
          <a:p>
            <a:pPr lvl="1"/>
            <a:r>
              <a:rPr lang="en-US" b="1" dirty="0"/>
              <a:t>Bibliographic and structural features: </a:t>
            </a:r>
            <a:r>
              <a:rPr lang="en-US" dirty="0"/>
              <a:t>page breaks, headers, footers, page numbers, line breaks, divisions, paragraphs, line groups,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Interpretative features: </a:t>
            </a:r>
            <a:r>
              <a:rPr lang="en-US" dirty="0"/>
              <a:t>stage movement, emphasis, place names, proper names, dialogue direction,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Editorial apparatus</a:t>
            </a:r>
            <a:r>
              <a:rPr lang="en-US" dirty="0"/>
              <a:t>: hands, witnesses, collation, gaps, additions, deletions,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Linguistic features: </a:t>
            </a:r>
            <a:r>
              <a:rPr lang="en-US" dirty="0"/>
              <a:t>morphemes, feature structures, orthographic form,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Spoken features: </a:t>
            </a:r>
            <a:r>
              <a:rPr lang="en-US" dirty="0"/>
              <a:t>incidents, pauses, shifts, ”communicative phenomenon”, </a:t>
            </a:r>
            <a:r>
              <a:rPr lang="en-US" dirty="0" err="1"/>
              <a:t>etc</a:t>
            </a:r>
            <a:r>
              <a:rPr lang="en-US" dirty="0"/>
              <a:t> </a:t>
            </a:r>
            <a:endParaRPr lang="en-US" b="1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17617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2776-0BE8-024D-999B-68E1DD7F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DD4B-D2BA-C643-B435-4AC231FB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markup language written in XML</a:t>
            </a:r>
          </a:p>
          <a:p>
            <a:r>
              <a:rPr lang="en-US" dirty="0"/>
              <a:t>Currently in its 5</a:t>
            </a:r>
            <a:r>
              <a:rPr lang="en-US" baseline="30000" dirty="0"/>
              <a:t>th</a:t>
            </a:r>
            <a:r>
              <a:rPr lang="en-US" dirty="0"/>
              <a:t> major revision (P5 3.3.1)</a:t>
            </a:r>
          </a:p>
          <a:p>
            <a:r>
              <a:rPr lang="en-US" dirty="0"/>
              <a:t>Offers a rich vocabulary and method to encode </a:t>
            </a:r>
          </a:p>
          <a:p>
            <a:pPr lvl="1"/>
            <a:r>
              <a:rPr lang="en-US" b="1" dirty="0"/>
              <a:t>Bibliographic and structural features: </a:t>
            </a:r>
            <a:r>
              <a:rPr lang="en-US" dirty="0"/>
              <a:t>page breaks, headers, footers, page numbers, line breaks, divisions, paragraphs, line groups,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Interpretative features: </a:t>
            </a:r>
            <a:r>
              <a:rPr lang="en-US" dirty="0"/>
              <a:t>stage movement, emphasis, place names, proper names, dialogue direction,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Editorial apparatus</a:t>
            </a:r>
            <a:r>
              <a:rPr lang="en-US" dirty="0"/>
              <a:t>: hands, witnesses, collation, gaps, additions, deletions,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Linguistic features: </a:t>
            </a:r>
            <a:r>
              <a:rPr lang="en-US" dirty="0"/>
              <a:t>morphemes, feature structures, orthographic form,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Spoken features: </a:t>
            </a:r>
            <a:r>
              <a:rPr lang="en-US" dirty="0"/>
              <a:t>incidents, pauses, shifts, ”communicative phenomenon”,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Metadata: </a:t>
            </a:r>
            <a:r>
              <a:rPr lang="en-US" dirty="0"/>
              <a:t>various classification schemes, provenance, manuscript description, </a:t>
            </a:r>
            <a:r>
              <a:rPr lang="en-US" dirty="0" err="1"/>
              <a:t>etc</a:t>
            </a:r>
            <a:endParaRPr lang="en-US" b="1" dirty="0"/>
          </a:p>
          <a:p>
            <a:pPr lvl="1"/>
            <a:r>
              <a:rPr lang="en-US" b="1" dirty="0"/>
              <a:t>+++++</a:t>
            </a:r>
          </a:p>
        </p:txBody>
      </p:sp>
    </p:spTree>
    <p:extLst>
      <p:ext uri="{BB962C8B-B14F-4D97-AF65-F5344CB8AC3E}">
        <p14:creationId xmlns:p14="http://schemas.microsoft.com/office/powerpoint/2010/main" val="22686188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4FD1-D713-BF40-BDE2-16BED6E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History of the TEI</a:t>
            </a:r>
          </a:p>
        </p:txBody>
      </p:sp>
    </p:spTree>
    <p:extLst>
      <p:ext uri="{BB962C8B-B14F-4D97-AF65-F5344CB8AC3E}">
        <p14:creationId xmlns:p14="http://schemas.microsoft.com/office/powerpoint/2010/main" val="25539020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4FD1-D713-BF40-BDE2-16BED6E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History of 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47ADF-2705-254E-8E7F-1D1B01B0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Text Encoding Initiative (originally called the Guidelines for Text Encoding and Interchange)</a:t>
            </a:r>
          </a:p>
        </p:txBody>
      </p:sp>
    </p:spTree>
    <p:extLst>
      <p:ext uri="{BB962C8B-B14F-4D97-AF65-F5344CB8AC3E}">
        <p14:creationId xmlns:p14="http://schemas.microsoft.com/office/powerpoint/2010/main" val="21134014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4FD1-D713-BF40-BDE2-16BED6E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History of 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47ADF-2705-254E-8E7F-1D1B01B0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Text Encoding Initiative (originally called the Guidelines for Text Encoding and Interchange)</a:t>
            </a:r>
          </a:p>
          <a:p>
            <a:r>
              <a:rPr lang="en-US" dirty="0"/>
              <a:t>Started in the late 1980s in response to the boom in “humanities computing”</a:t>
            </a:r>
          </a:p>
        </p:txBody>
      </p:sp>
    </p:spTree>
    <p:extLst>
      <p:ext uri="{BB962C8B-B14F-4D97-AF65-F5344CB8AC3E}">
        <p14:creationId xmlns:p14="http://schemas.microsoft.com/office/powerpoint/2010/main" val="31514778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4FD1-D713-BF40-BDE2-16BED6E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History of the 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47ADF-2705-254E-8E7F-1D1B01B0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Text Encoding Initiative (originally called the Guidelines for Text Encoding and Interchange)</a:t>
            </a:r>
          </a:p>
          <a:p>
            <a:r>
              <a:rPr lang="en-US" dirty="0"/>
              <a:t>Started in the late 1980s in response to the boom in “humanities computing”</a:t>
            </a:r>
          </a:p>
          <a:p>
            <a:r>
              <a:rPr lang="en-US" dirty="0"/>
              <a:t>Wanted to provide a framework and a set of principles for encoding texts that could be widely adopted</a:t>
            </a:r>
          </a:p>
        </p:txBody>
      </p:sp>
    </p:spTree>
    <p:extLst>
      <p:ext uri="{BB962C8B-B14F-4D97-AF65-F5344CB8AC3E}">
        <p14:creationId xmlns:p14="http://schemas.microsoft.com/office/powerpoint/2010/main" val="14975238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A9A04-CBF9-484A-9A7D-36D69A3DF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404" y="1053994"/>
            <a:ext cx="5680587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sz="2000" dirty="0"/>
              <a:t>Within the noisy market place of the </a:t>
            </a:r>
            <a:r>
              <a:rPr lang="en-CA" sz="2000" i="1" dirty="0"/>
              <a:t>Digital Humanities</a:t>
            </a:r>
            <a:r>
              <a:rPr lang="en-CA" sz="2000" dirty="0"/>
              <a:t>, the TEI is a kind of senior member, an annoying parental figure for some, a benevolent one for others, something just too old-fashioned even to be considered for others. Yet, over the last decade, it has become increasingly clear that the TEI is part of what makes the digital humanities happen.</a:t>
            </a:r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sz="2000" dirty="0"/>
              <a:t>(</a:t>
            </a:r>
            <a:r>
              <a:rPr lang="en-CA" sz="2000" dirty="0" err="1"/>
              <a:t>Burnard</a:t>
            </a:r>
            <a:r>
              <a:rPr lang="en-CA" sz="2000" dirty="0"/>
              <a:t>, “Conclusion”, para. 1)</a:t>
            </a: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23D1E6-B838-B547-A07D-5A9C99055828}"/>
              </a:ext>
            </a:extLst>
          </p:cNvPr>
          <p:cNvSpPr/>
          <p:nvPr/>
        </p:nvSpPr>
        <p:spPr>
          <a:xfrm>
            <a:off x="565079" y="472611"/>
            <a:ext cx="421240" cy="14897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EDA211-2DF8-A943-9358-59E7402B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19" y="1053994"/>
            <a:ext cx="2979506" cy="465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243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3150-39B4-1C42-88F2-A36149A8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TEI is </a:t>
            </a:r>
            <a:r>
              <a:rPr lang="en-US" b="1" dirty="0"/>
              <a:t>not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9583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3150-39B4-1C42-88F2-A36149A8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TEI is </a:t>
            </a:r>
            <a:r>
              <a:rPr lang="en-US" b="1" dirty="0"/>
              <a:t>not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B657D-3EBC-C247-A68C-AD0B8D6C8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TEI is </a:t>
            </a:r>
            <a:r>
              <a:rPr lang="en-US" b="1" dirty="0"/>
              <a:t>not </a:t>
            </a:r>
            <a:r>
              <a:rPr lang="en-US" dirty="0"/>
              <a:t>a language that describes how a text should be displayed online or in print. It should always concern the performative and expressive significance of the input, not the aesthetics of the output.</a:t>
            </a:r>
          </a:p>
        </p:txBody>
      </p:sp>
    </p:spTree>
    <p:extLst>
      <p:ext uri="{BB962C8B-B14F-4D97-AF65-F5344CB8AC3E}">
        <p14:creationId xmlns:p14="http://schemas.microsoft.com/office/powerpoint/2010/main" val="288024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395C-B392-0246-84DE-4C6F1EAD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986E0-13D2-A64F-88A0-C895D3CB8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conceptual introduction to encoding, XML, and TEI</a:t>
            </a:r>
          </a:p>
          <a:p>
            <a:r>
              <a:rPr lang="en-US" dirty="0"/>
              <a:t>Examples of projects that use the TEI</a:t>
            </a:r>
          </a:p>
          <a:p>
            <a:r>
              <a:rPr lang="en-US" dirty="0"/>
              <a:t>Pointers to further resources on learning about the TEI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832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3150-39B4-1C42-88F2-A36149A8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TEI is </a:t>
            </a:r>
            <a:r>
              <a:rPr lang="en-US" b="1" dirty="0"/>
              <a:t>not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B657D-3EBC-C247-A68C-AD0B8D6C8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TEI is </a:t>
            </a:r>
            <a:r>
              <a:rPr lang="en-US" b="1" dirty="0"/>
              <a:t>not </a:t>
            </a:r>
            <a:r>
              <a:rPr lang="en-US" dirty="0"/>
              <a:t>a language that describes how a text should be displayed online or in print. It should always concern the performative and expressive significance of the input, not the aesthetics of the output.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TEI is </a:t>
            </a:r>
            <a:r>
              <a:rPr lang="en-US" b="1" dirty="0"/>
              <a:t>not </a:t>
            </a:r>
            <a:r>
              <a:rPr lang="en-US" dirty="0"/>
              <a:t>a programming language; that is, encoding your texts in TEI does not automatically </a:t>
            </a:r>
            <a:r>
              <a:rPr lang="en-US" i="1" dirty="0"/>
              <a:t>do </a:t>
            </a:r>
            <a:r>
              <a:rPr lang="en-US" dirty="0"/>
              <a:t>anything to them</a:t>
            </a:r>
          </a:p>
        </p:txBody>
      </p:sp>
    </p:spTree>
    <p:extLst>
      <p:ext uri="{BB962C8B-B14F-4D97-AF65-F5344CB8AC3E}">
        <p14:creationId xmlns:p14="http://schemas.microsoft.com/office/powerpoint/2010/main" val="36999529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3150-39B4-1C42-88F2-A36149A8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TEI is </a:t>
            </a:r>
            <a:r>
              <a:rPr lang="en-US" b="1" dirty="0"/>
              <a:t>not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B657D-3EBC-C247-A68C-AD0B8D6C8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TEI is </a:t>
            </a:r>
            <a:r>
              <a:rPr lang="en-US" b="1" dirty="0"/>
              <a:t>not </a:t>
            </a:r>
            <a:r>
              <a:rPr lang="en-US" dirty="0"/>
              <a:t>a language that describes how a text should be displayed online or in print. It should always concern the performative and expressive significance of the input, not the aesthetics of the output.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TEI is </a:t>
            </a:r>
            <a:r>
              <a:rPr lang="en-US" b="1" dirty="0"/>
              <a:t>not </a:t>
            </a:r>
            <a:r>
              <a:rPr lang="en-US" dirty="0"/>
              <a:t>a programming language; that is, encoding your texts in TEI does not automatically </a:t>
            </a:r>
            <a:r>
              <a:rPr lang="en-US" i="1" dirty="0"/>
              <a:t>do </a:t>
            </a:r>
            <a:r>
              <a:rPr lang="en-US" dirty="0"/>
              <a:t>anything to them</a:t>
            </a:r>
          </a:p>
          <a:p>
            <a:pPr lvl="1"/>
            <a:r>
              <a:rPr lang="en-US" dirty="0"/>
              <a:t>Caveat: There are many, many tools for transforming TEI into other formats (Word documents, PDFs, and, of course, websites)</a:t>
            </a:r>
          </a:p>
        </p:txBody>
      </p:sp>
    </p:spTree>
    <p:extLst>
      <p:ext uri="{BB962C8B-B14F-4D97-AF65-F5344CB8AC3E}">
        <p14:creationId xmlns:p14="http://schemas.microsoft.com/office/powerpoint/2010/main" val="22294147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C8A1-F38C-9B42-BA46-88EEEB6A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216AE-01B8-1F4C-8C26-CB9C26FAC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0032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C8A1-F38C-9B42-BA46-88EEEB6A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216AE-01B8-1F4C-8C26-CB9C26FAC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TEI is written in XML (</a:t>
            </a:r>
            <a:r>
              <a:rPr lang="en-US" dirty="0" err="1"/>
              <a:t>e</a:t>
            </a:r>
            <a:r>
              <a:rPr lang="en-US" b="1" dirty="0" err="1"/>
              <a:t>X</a:t>
            </a:r>
            <a:r>
              <a:rPr lang="en-US" dirty="0" err="1"/>
              <a:t>tensible</a:t>
            </a:r>
            <a:r>
              <a:rPr lang="en-US" dirty="0"/>
              <a:t> </a:t>
            </a:r>
            <a:r>
              <a:rPr lang="en-US" b="1" dirty="0"/>
              <a:t>M</a:t>
            </a:r>
            <a:r>
              <a:rPr lang="en-US" dirty="0"/>
              <a:t>arkup </a:t>
            </a:r>
            <a:r>
              <a:rPr lang="en-US" b="1" dirty="0"/>
              <a:t>L</a:t>
            </a:r>
            <a:r>
              <a:rPr lang="en-US" dirty="0"/>
              <a:t>anguage)</a:t>
            </a:r>
          </a:p>
        </p:txBody>
      </p:sp>
    </p:spTree>
    <p:extLst>
      <p:ext uri="{BB962C8B-B14F-4D97-AF65-F5344CB8AC3E}">
        <p14:creationId xmlns:p14="http://schemas.microsoft.com/office/powerpoint/2010/main" val="31953804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C8A1-F38C-9B42-BA46-88EEEB6A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216AE-01B8-1F4C-8C26-CB9C26FAC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TEI is written in XML (</a:t>
            </a:r>
            <a:r>
              <a:rPr lang="en-US" dirty="0" err="1"/>
              <a:t>e</a:t>
            </a:r>
            <a:r>
              <a:rPr lang="en-US" b="1" dirty="0" err="1"/>
              <a:t>X</a:t>
            </a:r>
            <a:r>
              <a:rPr lang="en-US" dirty="0" err="1"/>
              <a:t>tensible</a:t>
            </a:r>
            <a:r>
              <a:rPr lang="en-US" dirty="0"/>
              <a:t> </a:t>
            </a:r>
            <a:r>
              <a:rPr lang="en-US" b="1" dirty="0"/>
              <a:t>M</a:t>
            </a:r>
            <a:r>
              <a:rPr lang="en-US" dirty="0"/>
              <a:t>arkup </a:t>
            </a:r>
            <a:r>
              <a:rPr lang="en-US" b="1" dirty="0"/>
              <a:t>L</a:t>
            </a:r>
            <a:r>
              <a:rPr lang="en-US" dirty="0"/>
              <a:t>anguage)</a:t>
            </a:r>
          </a:p>
          <a:p>
            <a:r>
              <a:rPr lang="en-US" dirty="0"/>
              <a:t>XML is </a:t>
            </a:r>
            <a:r>
              <a:rPr lang="en-US" i="1" dirty="0"/>
              <a:t>not </a:t>
            </a:r>
            <a:r>
              <a:rPr lang="en-US" dirty="0"/>
              <a:t>a set language unto itself, but a grammar</a:t>
            </a:r>
          </a:p>
        </p:txBody>
      </p:sp>
    </p:spTree>
    <p:extLst>
      <p:ext uri="{BB962C8B-B14F-4D97-AF65-F5344CB8AC3E}">
        <p14:creationId xmlns:p14="http://schemas.microsoft.com/office/powerpoint/2010/main" val="7563564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C8A1-F38C-9B42-BA46-88EEEB6A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216AE-01B8-1F4C-8C26-CB9C26FAC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TEI is written in XML (</a:t>
            </a:r>
            <a:r>
              <a:rPr lang="en-US" dirty="0" err="1"/>
              <a:t>e</a:t>
            </a:r>
            <a:r>
              <a:rPr lang="en-US" b="1" dirty="0" err="1"/>
              <a:t>X</a:t>
            </a:r>
            <a:r>
              <a:rPr lang="en-US" dirty="0" err="1"/>
              <a:t>tensible</a:t>
            </a:r>
            <a:r>
              <a:rPr lang="en-US" dirty="0"/>
              <a:t> </a:t>
            </a:r>
            <a:r>
              <a:rPr lang="en-US" b="1" dirty="0"/>
              <a:t>M</a:t>
            </a:r>
            <a:r>
              <a:rPr lang="en-US" dirty="0"/>
              <a:t>arkup </a:t>
            </a:r>
            <a:r>
              <a:rPr lang="en-US" b="1" dirty="0"/>
              <a:t>L</a:t>
            </a:r>
            <a:r>
              <a:rPr lang="en-US" dirty="0"/>
              <a:t>anguage)</a:t>
            </a:r>
          </a:p>
          <a:p>
            <a:r>
              <a:rPr lang="en-US" dirty="0"/>
              <a:t>XML is </a:t>
            </a:r>
            <a:r>
              <a:rPr lang="en-US" i="1" dirty="0"/>
              <a:t>not </a:t>
            </a:r>
            <a:r>
              <a:rPr lang="en-US" dirty="0"/>
              <a:t>a set language unto itself, but a grammar</a:t>
            </a:r>
          </a:p>
          <a:p>
            <a:r>
              <a:rPr lang="en-US" dirty="0"/>
              <a:t>XML is hierarchical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210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C8A1-F38C-9B42-BA46-88EEEB6A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216AE-01B8-1F4C-8C26-CB9C26FAC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TEI is written in XML (</a:t>
            </a:r>
            <a:r>
              <a:rPr lang="en-US" dirty="0" err="1"/>
              <a:t>e</a:t>
            </a:r>
            <a:r>
              <a:rPr lang="en-US" b="1" dirty="0" err="1"/>
              <a:t>X</a:t>
            </a:r>
            <a:r>
              <a:rPr lang="en-US" dirty="0" err="1"/>
              <a:t>tensible</a:t>
            </a:r>
            <a:r>
              <a:rPr lang="en-US" dirty="0"/>
              <a:t> </a:t>
            </a:r>
            <a:r>
              <a:rPr lang="en-US" b="1" dirty="0"/>
              <a:t>M</a:t>
            </a:r>
            <a:r>
              <a:rPr lang="en-US" dirty="0"/>
              <a:t>arkup </a:t>
            </a:r>
            <a:r>
              <a:rPr lang="en-US" b="1" dirty="0"/>
              <a:t>L</a:t>
            </a:r>
            <a:r>
              <a:rPr lang="en-US" dirty="0"/>
              <a:t>anguage)</a:t>
            </a:r>
          </a:p>
          <a:p>
            <a:r>
              <a:rPr lang="en-US" dirty="0"/>
              <a:t>XML is </a:t>
            </a:r>
            <a:r>
              <a:rPr lang="en-US" i="1" dirty="0"/>
              <a:t>not </a:t>
            </a:r>
            <a:r>
              <a:rPr lang="en-US" dirty="0"/>
              <a:t>a set language unto itself, but a grammar</a:t>
            </a:r>
          </a:p>
          <a:p>
            <a:r>
              <a:rPr lang="en-US" dirty="0"/>
              <a:t>XML is hierarchical</a:t>
            </a:r>
          </a:p>
          <a:p>
            <a:r>
              <a:rPr lang="en-US" dirty="0"/>
              <a:t>XML is a tree-like structure</a:t>
            </a:r>
          </a:p>
        </p:txBody>
      </p:sp>
    </p:spTree>
    <p:extLst>
      <p:ext uri="{BB962C8B-B14F-4D97-AF65-F5344CB8AC3E}">
        <p14:creationId xmlns:p14="http://schemas.microsoft.com/office/powerpoint/2010/main" val="1277408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C8A1-F38C-9B42-BA46-88EEEB6A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216AE-01B8-1F4C-8C26-CB9C26FAC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TEI is written in XML (</a:t>
            </a:r>
            <a:r>
              <a:rPr lang="en-US" dirty="0" err="1"/>
              <a:t>e</a:t>
            </a:r>
            <a:r>
              <a:rPr lang="en-US" b="1" dirty="0" err="1"/>
              <a:t>X</a:t>
            </a:r>
            <a:r>
              <a:rPr lang="en-US" dirty="0" err="1"/>
              <a:t>tensible</a:t>
            </a:r>
            <a:r>
              <a:rPr lang="en-US" dirty="0"/>
              <a:t> </a:t>
            </a:r>
            <a:r>
              <a:rPr lang="en-US" b="1" dirty="0"/>
              <a:t>M</a:t>
            </a:r>
            <a:r>
              <a:rPr lang="en-US" dirty="0"/>
              <a:t>arkup </a:t>
            </a:r>
            <a:r>
              <a:rPr lang="en-US" b="1" dirty="0"/>
              <a:t>L</a:t>
            </a:r>
            <a:r>
              <a:rPr lang="en-US" dirty="0"/>
              <a:t>anguage)</a:t>
            </a:r>
          </a:p>
          <a:p>
            <a:r>
              <a:rPr lang="en-US" dirty="0"/>
              <a:t>XML is </a:t>
            </a:r>
            <a:r>
              <a:rPr lang="en-US" i="1" dirty="0"/>
              <a:t>not </a:t>
            </a:r>
            <a:r>
              <a:rPr lang="en-US" dirty="0"/>
              <a:t>a set language unto itself, but a grammar</a:t>
            </a:r>
          </a:p>
          <a:p>
            <a:r>
              <a:rPr lang="en-US" dirty="0"/>
              <a:t>XML is hierarchical</a:t>
            </a:r>
          </a:p>
          <a:p>
            <a:r>
              <a:rPr lang="en-US" dirty="0"/>
              <a:t>XML is a tree-like structure</a:t>
            </a:r>
          </a:p>
          <a:p>
            <a:r>
              <a:rPr lang="en-US" dirty="0"/>
              <a:t>And is often described in genealogical terms</a:t>
            </a:r>
          </a:p>
          <a:p>
            <a:r>
              <a:rPr lang="en-US" dirty="0"/>
              <a:t>It is </a:t>
            </a:r>
            <a:r>
              <a:rPr lang="en-US" i="1" dirty="0"/>
              <a:t>not necessarily </a:t>
            </a:r>
            <a:r>
              <a:rPr lang="en-US" dirty="0"/>
              <a:t>a presentational format</a:t>
            </a:r>
          </a:p>
          <a:p>
            <a:pPr lvl="1"/>
            <a:r>
              <a:rPr lang="en-US" dirty="0"/>
              <a:t>Some varieties of XML </a:t>
            </a:r>
            <a:r>
              <a:rPr lang="en-US" i="1" dirty="0"/>
              <a:t>are </a:t>
            </a:r>
            <a:r>
              <a:rPr lang="en-US" dirty="0"/>
              <a:t>(XHTML, SVG, et cetera)</a:t>
            </a:r>
          </a:p>
        </p:txBody>
      </p:sp>
    </p:spTree>
    <p:extLst>
      <p:ext uri="{BB962C8B-B14F-4D97-AF65-F5344CB8AC3E}">
        <p14:creationId xmlns:p14="http://schemas.microsoft.com/office/powerpoint/2010/main" val="2264828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C8A1-F38C-9B42-BA46-88EEEB6A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216AE-01B8-1F4C-8C26-CB9C26FAC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TEI is written in XML (</a:t>
            </a:r>
            <a:r>
              <a:rPr lang="en-US" dirty="0" err="1"/>
              <a:t>e</a:t>
            </a:r>
            <a:r>
              <a:rPr lang="en-US" b="1" dirty="0" err="1"/>
              <a:t>X</a:t>
            </a:r>
            <a:r>
              <a:rPr lang="en-US" dirty="0" err="1"/>
              <a:t>tensible</a:t>
            </a:r>
            <a:r>
              <a:rPr lang="en-US" dirty="0"/>
              <a:t> </a:t>
            </a:r>
            <a:r>
              <a:rPr lang="en-US" b="1" dirty="0"/>
              <a:t>M</a:t>
            </a:r>
            <a:r>
              <a:rPr lang="en-US" dirty="0"/>
              <a:t>arkup </a:t>
            </a:r>
            <a:r>
              <a:rPr lang="en-US" b="1" dirty="0"/>
              <a:t>L</a:t>
            </a:r>
            <a:r>
              <a:rPr lang="en-US" dirty="0"/>
              <a:t>anguage)</a:t>
            </a:r>
          </a:p>
          <a:p>
            <a:r>
              <a:rPr lang="en-US" dirty="0"/>
              <a:t>XML is </a:t>
            </a:r>
            <a:r>
              <a:rPr lang="en-US" i="1" dirty="0"/>
              <a:t>not </a:t>
            </a:r>
            <a:r>
              <a:rPr lang="en-US" dirty="0"/>
              <a:t>a set language unto itself, but a grammar</a:t>
            </a:r>
          </a:p>
          <a:p>
            <a:r>
              <a:rPr lang="en-US" dirty="0"/>
              <a:t>XML is hierarchical</a:t>
            </a:r>
          </a:p>
          <a:p>
            <a:r>
              <a:rPr lang="en-US" dirty="0"/>
              <a:t>XML is a tree-like structure</a:t>
            </a:r>
          </a:p>
          <a:p>
            <a:r>
              <a:rPr lang="en-US" dirty="0"/>
              <a:t>And is often described in genealogical terms</a:t>
            </a:r>
          </a:p>
          <a:p>
            <a:r>
              <a:rPr lang="en-US" dirty="0"/>
              <a:t>It is </a:t>
            </a:r>
            <a:r>
              <a:rPr lang="en-US" i="1" dirty="0"/>
              <a:t>not necessarily </a:t>
            </a:r>
            <a:r>
              <a:rPr lang="en-US" dirty="0"/>
              <a:t>a presentational format</a:t>
            </a:r>
          </a:p>
          <a:p>
            <a:pPr lvl="1"/>
            <a:r>
              <a:rPr lang="en-US" dirty="0"/>
              <a:t>Some varieties of XML </a:t>
            </a:r>
            <a:r>
              <a:rPr lang="en-US" i="1" dirty="0"/>
              <a:t>are </a:t>
            </a:r>
            <a:r>
              <a:rPr lang="en-US" dirty="0"/>
              <a:t>(XHTML, SVG, et cetera)</a:t>
            </a:r>
          </a:p>
          <a:p>
            <a:pPr marL="128016" lvl="1" indent="0">
              <a:buNone/>
            </a:pPr>
            <a:endParaRPr lang="en-US" dirty="0"/>
          </a:p>
          <a:p>
            <a:pPr marL="128016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379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58CF-2D27-DD4D-8738-9D2FE2A4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37D4C-B470-5A49-A9DC-91E2945A6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269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395C-B392-0246-84DE-4C6F1EAD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986E0-13D2-A64F-88A0-C895D3CB8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conceptual introduction to encoding, XML, and TEI</a:t>
            </a:r>
          </a:p>
          <a:p>
            <a:r>
              <a:rPr lang="en-US" dirty="0"/>
              <a:t>Examples of projects that use the TEI</a:t>
            </a:r>
          </a:p>
          <a:p>
            <a:r>
              <a:rPr lang="en-US" dirty="0"/>
              <a:t>Pointers to further resources on learning about the TEI</a:t>
            </a:r>
          </a:p>
          <a:p>
            <a:endParaRPr lang="en-US" dirty="0"/>
          </a:p>
          <a:p>
            <a:r>
              <a:rPr lang="en-US" dirty="0"/>
              <a:t>Next workshop will focus on tools and resources for creating a TEI project (October 25)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5744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58CF-2D27-DD4D-8738-9D2FE2A4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37D4C-B470-5A49-A9DC-91E2945A6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is </a:t>
            </a:r>
            <a:r>
              <a:rPr lang="en-US" i="1" dirty="0"/>
              <a:t>nothing inherent about the function of 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5029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58CF-2D27-DD4D-8738-9D2FE2A4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37D4C-B470-5A49-A9DC-91E2945A6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is </a:t>
            </a:r>
            <a:r>
              <a:rPr lang="en-US" i="1" dirty="0"/>
              <a:t>nothing inherent about the function of XML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It is purely a structure—a way of organizing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6794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58CF-2D27-DD4D-8738-9D2FE2A4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37D4C-B470-5A49-A9DC-91E2945A6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is </a:t>
            </a:r>
            <a:r>
              <a:rPr lang="en-US" i="1" dirty="0"/>
              <a:t>nothing inherent about the function of XML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It is purely a structure—a way of organizing</a:t>
            </a:r>
          </a:p>
          <a:p>
            <a:pPr marL="0" indent="0">
              <a:buNone/>
            </a:pPr>
            <a:r>
              <a:rPr lang="en-US" dirty="0"/>
              <a:t>Anyone can conceive of an XML dialect (e.g. it is </a:t>
            </a:r>
            <a:r>
              <a:rPr lang="en-US" i="1" dirty="0"/>
              <a:t>extensible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88045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B214-E722-2146-89C8-4E38A4DC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3EB5C-5134-2544-A0FB-E1AA4FF38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the hierarchy of the book:</a:t>
            </a:r>
          </a:p>
        </p:txBody>
      </p:sp>
    </p:spTree>
    <p:extLst>
      <p:ext uri="{BB962C8B-B14F-4D97-AF65-F5344CB8AC3E}">
        <p14:creationId xmlns:p14="http://schemas.microsoft.com/office/powerpoint/2010/main" val="4527998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B214-E722-2146-89C8-4E38A4DC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3EB5C-5134-2544-A0FB-E1AA4FF38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the hierarchy of the book:</a:t>
            </a:r>
          </a:p>
          <a:p>
            <a:r>
              <a:rPr lang="en-US" dirty="0"/>
              <a:t>Book</a:t>
            </a:r>
          </a:p>
        </p:txBody>
      </p:sp>
    </p:spTree>
    <p:extLst>
      <p:ext uri="{BB962C8B-B14F-4D97-AF65-F5344CB8AC3E}">
        <p14:creationId xmlns:p14="http://schemas.microsoft.com/office/powerpoint/2010/main" val="309323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B214-E722-2146-89C8-4E38A4DC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3EB5C-5134-2544-A0FB-E1AA4FF38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the hierarchy of the book:</a:t>
            </a:r>
          </a:p>
          <a:p>
            <a:r>
              <a:rPr lang="en-US" dirty="0"/>
              <a:t>Book</a:t>
            </a:r>
          </a:p>
          <a:p>
            <a:pPr lvl="1"/>
            <a:r>
              <a:rPr lang="en-US" dirty="0"/>
              <a:t>Chapters</a:t>
            </a:r>
          </a:p>
        </p:txBody>
      </p:sp>
    </p:spTree>
    <p:extLst>
      <p:ext uri="{BB962C8B-B14F-4D97-AF65-F5344CB8AC3E}">
        <p14:creationId xmlns:p14="http://schemas.microsoft.com/office/powerpoint/2010/main" val="27245151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B214-E722-2146-89C8-4E38A4DC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3EB5C-5134-2544-A0FB-E1AA4FF38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the hierarchy of the book:</a:t>
            </a:r>
          </a:p>
          <a:p>
            <a:r>
              <a:rPr lang="en-US" dirty="0"/>
              <a:t>Book</a:t>
            </a:r>
          </a:p>
          <a:p>
            <a:pPr lvl="1"/>
            <a:r>
              <a:rPr lang="en-US" dirty="0"/>
              <a:t>Chapters</a:t>
            </a:r>
          </a:p>
          <a:p>
            <a:pPr lvl="2"/>
            <a:r>
              <a:rPr lang="en-US" dirty="0"/>
              <a:t>Sections</a:t>
            </a:r>
          </a:p>
        </p:txBody>
      </p:sp>
    </p:spTree>
    <p:extLst>
      <p:ext uri="{BB962C8B-B14F-4D97-AF65-F5344CB8AC3E}">
        <p14:creationId xmlns:p14="http://schemas.microsoft.com/office/powerpoint/2010/main" val="5428180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B214-E722-2146-89C8-4E38A4DC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3EB5C-5134-2544-A0FB-E1AA4FF38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the hierarchy of the book:</a:t>
            </a:r>
          </a:p>
          <a:p>
            <a:r>
              <a:rPr lang="en-US" dirty="0"/>
              <a:t>Book</a:t>
            </a:r>
          </a:p>
          <a:p>
            <a:pPr lvl="1"/>
            <a:r>
              <a:rPr lang="en-US" dirty="0"/>
              <a:t>Chapters</a:t>
            </a:r>
          </a:p>
          <a:p>
            <a:pPr lvl="2"/>
            <a:r>
              <a:rPr lang="en-US" dirty="0"/>
              <a:t>Sections</a:t>
            </a:r>
          </a:p>
          <a:p>
            <a:pPr lvl="3"/>
            <a:r>
              <a:rPr lang="en-US" dirty="0"/>
              <a:t>Paragraphs</a:t>
            </a:r>
          </a:p>
        </p:txBody>
      </p:sp>
    </p:spTree>
    <p:extLst>
      <p:ext uri="{BB962C8B-B14F-4D97-AF65-F5344CB8AC3E}">
        <p14:creationId xmlns:p14="http://schemas.microsoft.com/office/powerpoint/2010/main" val="5638503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B214-E722-2146-89C8-4E38A4DC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3EB5C-5134-2544-A0FB-E1AA4FF38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the hierarchy of the book:</a:t>
            </a:r>
          </a:p>
          <a:p>
            <a:r>
              <a:rPr lang="en-US" dirty="0"/>
              <a:t>Book</a:t>
            </a:r>
          </a:p>
          <a:p>
            <a:pPr lvl="1"/>
            <a:r>
              <a:rPr lang="en-US" dirty="0"/>
              <a:t>Chapters</a:t>
            </a:r>
          </a:p>
          <a:p>
            <a:pPr lvl="2"/>
            <a:r>
              <a:rPr lang="en-US" dirty="0"/>
              <a:t>Sections</a:t>
            </a:r>
          </a:p>
          <a:p>
            <a:pPr lvl="3"/>
            <a:r>
              <a:rPr lang="en-US" dirty="0"/>
              <a:t>Paragraphs</a:t>
            </a:r>
          </a:p>
          <a:p>
            <a:pPr lvl="4"/>
            <a:r>
              <a:rPr lang="en-US" dirty="0"/>
              <a:t>Sentences</a:t>
            </a:r>
          </a:p>
        </p:txBody>
      </p:sp>
    </p:spTree>
    <p:extLst>
      <p:ext uri="{BB962C8B-B14F-4D97-AF65-F5344CB8AC3E}">
        <p14:creationId xmlns:p14="http://schemas.microsoft.com/office/powerpoint/2010/main" val="39444908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B214-E722-2146-89C8-4E38A4DC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3EB5C-5134-2544-A0FB-E1AA4FF38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the hierarchy of the book:</a:t>
            </a:r>
          </a:p>
          <a:p>
            <a:r>
              <a:rPr lang="en-US" dirty="0"/>
              <a:t>Book</a:t>
            </a:r>
          </a:p>
          <a:p>
            <a:pPr lvl="1"/>
            <a:r>
              <a:rPr lang="en-US" dirty="0"/>
              <a:t>Chapters</a:t>
            </a:r>
          </a:p>
          <a:p>
            <a:pPr lvl="2"/>
            <a:r>
              <a:rPr lang="en-US" dirty="0"/>
              <a:t>Sections</a:t>
            </a:r>
          </a:p>
          <a:p>
            <a:pPr lvl="3"/>
            <a:r>
              <a:rPr lang="en-US" dirty="0"/>
              <a:t>Paragraphs</a:t>
            </a:r>
          </a:p>
          <a:p>
            <a:pPr lvl="4"/>
            <a:r>
              <a:rPr lang="en-US" dirty="0"/>
              <a:t>Sentences</a:t>
            </a:r>
          </a:p>
          <a:p>
            <a:pPr lvl="5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1585978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FD12A5BA-B063-4B33-AB08-86CF7D23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07DFAF29-6BD8-4A93-A292-D6A8C6EFB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2">
            <a:extLst>
              <a:ext uri="{FF2B5EF4-FFF2-40B4-BE49-F238E27FC236}">
                <a16:creationId xmlns:a16="http://schemas.microsoft.com/office/drawing/2014/main" id="{F3BB34A6-31BD-4BBB-A8C8-C3E81A71F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068AA-11CF-874B-9363-4504BEA0A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8134" y="640080"/>
            <a:ext cx="6293689" cy="36524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Text Encoding and the TEI</a:t>
            </a:r>
          </a:p>
        </p:txBody>
      </p:sp>
      <p:pic>
        <p:nvPicPr>
          <p:cNvPr id="19" name="Graphic 5" descr="Document">
            <a:extLst>
              <a:ext uri="{FF2B5EF4-FFF2-40B4-BE49-F238E27FC236}">
                <a16:creationId xmlns:a16="http://schemas.microsoft.com/office/drawing/2014/main" id="{15211380-2C88-48EE-8AE3-77D89E496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422615"/>
            <a:ext cx="3993942" cy="399394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F4E9B4-BE85-45F4-8672-47D51F14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09640" y="4388141"/>
            <a:ext cx="585216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468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B214-E722-2146-89C8-4E38A4DC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3EB5C-5134-2544-A0FB-E1AA4FF38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the hierarchy of the book:</a:t>
            </a:r>
          </a:p>
          <a:p>
            <a:r>
              <a:rPr lang="en-US" dirty="0"/>
              <a:t>Book</a:t>
            </a:r>
          </a:p>
          <a:p>
            <a:pPr lvl="1"/>
            <a:r>
              <a:rPr lang="en-US" dirty="0"/>
              <a:t>Chapters</a:t>
            </a:r>
          </a:p>
          <a:p>
            <a:pPr lvl="2"/>
            <a:r>
              <a:rPr lang="en-US" dirty="0"/>
              <a:t>Sections</a:t>
            </a:r>
          </a:p>
          <a:p>
            <a:pPr lvl="3"/>
            <a:r>
              <a:rPr lang="en-US" dirty="0"/>
              <a:t>Paragraphs</a:t>
            </a:r>
          </a:p>
          <a:p>
            <a:pPr lvl="4"/>
            <a:r>
              <a:rPr lang="en-US" dirty="0"/>
              <a:t>Sentences</a:t>
            </a:r>
          </a:p>
          <a:p>
            <a:pPr lvl="5"/>
            <a:r>
              <a:rPr lang="en-US" dirty="0"/>
              <a:t>Words</a:t>
            </a:r>
          </a:p>
          <a:p>
            <a:pPr lvl="6"/>
            <a:r>
              <a:rPr lang="en-US" dirty="0"/>
              <a:t>Letters</a:t>
            </a:r>
          </a:p>
        </p:txBody>
      </p:sp>
    </p:spTree>
    <p:extLst>
      <p:ext uri="{BB962C8B-B14F-4D97-AF65-F5344CB8AC3E}">
        <p14:creationId xmlns:p14="http://schemas.microsoft.com/office/powerpoint/2010/main" val="38005289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6DFE-D7DA-114E-AD42-E47832FC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C29021-987C-7E49-B10D-7C61FE53E905}"/>
              </a:ext>
            </a:extLst>
          </p:cNvPr>
          <p:cNvSpPr/>
          <p:nvPr/>
        </p:nvSpPr>
        <p:spPr>
          <a:xfrm>
            <a:off x="1756881" y="2661007"/>
            <a:ext cx="6873411" cy="32980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488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6DFE-D7DA-114E-AD42-E47832FC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E5E3D-20FB-284E-8391-C32C15B7A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Courier" pitchFamily="2" charset="0"/>
              </a:rPr>
              <a:t>&lt;book&gt;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&lt;section type=“subsection”&gt;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    &lt;letter&gt;&lt;/letter&gt;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&lt;/word&gt;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&lt;/sentence&gt;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&lt;/paragraph&gt;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&lt;/section&gt;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&lt;/chapter&gt;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&lt;/book&gt;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C29021-987C-7E49-B10D-7C61FE53E905}"/>
              </a:ext>
            </a:extLst>
          </p:cNvPr>
          <p:cNvSpPr/>
          <p:nvPr/>
        </p:nvSpPr>
        <p:spPr>
          <a:xfrm>
            <a:off x="1756881" y="2661007"/>
            <a:ext cx="6873411" cy="32980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4521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6DFE-D7DA-114E-AD42-E47832FC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E5E3D-20FB-284E-8391-C32C15B7A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Courier" pitchFamily="2" charset="0"/>
              </a:rPr>
              <a:t>&lt;book&gt;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&lt;section type=“subsection”&gt;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    &lt;letter&gt;&lt;/letter&gt;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&lt;/word&gt;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&lt;/sentence&gt;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&lt;/paragraph&gt;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&lt;/section&gt;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&lt;/chapter&gt;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&lt;/book&gt;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C29021-987C-7E49-B10D-7C61FE53E905}"/>
              </a:ext>
            </a:extLst>
          </p:cNvPr>
          <p:cNvSpPr/>
          <p:nvPr/>
        </p:nvSpPr>
        <p:spPr>
          <a:xfrm>
            <a:off x="1756881" y="2917861"/>
            <a:ext cx="6873411" cy="2661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358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6DFE-D7DA-114E-AD42-E47832FC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E5E3D-20FB-284E-8391-C32C15B7A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Courier" pitchFamily="2" charset="0"/>
              </a:rPr>
              <a:t>&lt;book&gt;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&lt;section type=“subsection”&gt;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    &lt;letter&gt;&lt;/letter&gt;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&lt;/word&gt;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&lt;/sentence&gt;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&lt;/paragraph&gt;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&lt;/section&gt;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&lt;/chapter&gt;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&lt;/book&gt;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C29021-987C-7E49-B10D-7C61FE53E905}"/>
              </a:ext>
            </a:extLst>
          </p:cNvPr>
          <p:cNvSpPr/>
          <p:nvPr/>
        </p:nvSpPr>
        <p:spPr>
          <a:xfrm>
            <a:off x="1756881" y="3246634"/>
            <a:ext cx="6873411" cy="2095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988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6DFE-D7DA-114E-AD42-E47832FC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E5E3D-20FB-284E-8391-C32C15B7A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Courier" pitchFamily="2" charset="0"/>
              </a:rPr>
              <a:t>&lt;book&gt;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&lt;section type=“subsection”&gt;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    &lt;letter&gt;&lt;/letter&gt;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&lt;/word&gt;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&lt;/sentence&gt;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&lt;/paragraph&gt;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&lt;/section&gt;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&lt;/chapter&gt;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&lt;/book&gt;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C29021-987C-7E49-B10D-7C61FE53E905}"/>
              </a:ext>
            </a:extLst>
          </p:cNvPr>
          <p:cNvSpPr/>
          <p:nvPr/>
        </p:nvSpPr>
        <p:spPr>
          <a:xfrm>
            <a:off x="1756881" y="3595955"/>
            <a:ext cx="6873411" cy="1376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076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6DFE-D7DA-114E-AD42-E47832FC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E5E3D-20FB-284E-8391-C32C15B7A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Courier" pitchFamily="2" charset="0"/>
              </a:rPr>
              <a:t>&lt;book&gt;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&lt;section type=“subsection”&gt;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    &lt;letter&gt;&lt;/letter&gt;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&lt;/word&gt;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&lt;/sentence&gt;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&lt;/paragraph&gt;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&lt;/section&gt;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&lt;/chapter&gt;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&lt;/book&gt;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C29021-987C-7E49-B10D-7C61FE53E905}"/>
              </a:ext>
            </a:extLst>
          </p:cNvPr>
          <p:cNvSpPr/>
          <p:nvPr/>
        </p:nvSpPr>
        <p:spPr>
          <a:xfrm>
            <a:off x="1756881" y="3842535"/>
            <a:ext cx="6873411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468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6DFE-D7DA-114E-AD42-E47832FC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E5E3D-20FB-284E-8391-C32C15B7A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>
            <a:normAutofit/>
          </a:bodyPr>
          <a:lstStyle/>
          <a:p>
            <a:r>
              <a:rPr lang="en-CA" dirty="0">
                <a:latin typeface="Courier" pitchFamily="2" charset="0"/>
              </a:rPr>
              <a:t>&lt;book&gt;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&lt;section type=“subsection”&gt;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    &lt;letter&gt;&lt;/letter&gt;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&lt;/word&gt;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&lt;/sentence&gt;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&lt;/paragraph&gt;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&lt;/section&gt;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&lt;/chapter&gt;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&lt;/book&gt;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C29021-987C-7E49-B10D-7C61FE53E905}"/>
              </a:ext>
            </a:extLst>
          </p:cNvPr>
          <p:cNvSpPr/>
          <p:nvPr/>
        </p:nvSpPr>
        <p:spPr>
          <a:xfrm>
            <a:off x="1756881" y="4161033"/>
            <a:ext cx="6873411" cy="226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025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6DFE-D7DA-114E-AD42-E47832FC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E5E3D-20FB-284E-8391-C32C15B7A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>
            <a:normAutofit/>
          </a:bodyPr>
          <a:lstStyle/>
          <a:p>
            <a:r>
              <a:rPr lang="en-CA" dirty="0">
                <a:latin typeface="Courier" pitchFamily="2" charset="0"/>
              </a:rPr>
              <a:t>&lt;book&gt;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&lt;section type=“subsection”&gt;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    &lt;letter&gt;&lt;/letter&gt;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    &lt;/word&gt;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    &lt;/sentence&gt;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    &lt;/paragraph&gt;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    &lt;/section&gt;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    &lt;/chapter&gt;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&lt;/book&gt;</a:t>
            </a:r>
          </a:p>
        </p:txBody>
      </p:sp>
    </p:spTree>
    <p:extLst>
      <p:ext uri="{BB962C8B-B14F-4D97-AF65-F5344CB8AC3E}">
        <p14:creationId xmlns:p14="http://schemas.microsoft.com/office/powerpoint/2010/main" val="6862742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6061-7A12-0C45-824E-798206A88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84DA-A01C-8549-82F1-96C92B3A4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64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36E-EC4F-614A-A629-10A38AF6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Encoding, markup, et cetera…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EF77-9A39-0642-A6A2-AF6153C5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9149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6061-7A12-0C45-824E-798206A88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84DA-A01C-8549-82F1-96C92B3A4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two pointy brackets is called an </a:t>
            </a:r>
            <a:r>
              <a:rPr lang="en-US" b="1" dirty="0"/>
              <a:t>element </a:t>
            </a:r>
          </a:p>
          <a:p>
            <a:pPr lvl="1"/>
            <a:r>
              <a:rPr lang="en-US" dirty="0"/>
              <a:t>E.g. &lt;book&gt; would be called the book element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9546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6061-7A12-0C45-824E-798206A88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84DA-A01C-8549-82F1-96C92B3A4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two pointy brackets is called an </a:t>
            </a:r>
            <a:r>
              <a:rPr lang="en-US" b="1" dirty="0"/>
              <a:t>element </a:t>
            </a:r>
          </a:p>
          <a:p>
            <a:pPr lvl="1"/>
            <a:r>
              <a:rPr lang="en-US" dirty="0"/>
              <a:t>E.g. &lt;book&gt; would be called the book element</a:t>
            </a:r>
          </a:p>
          <a:p>
            <a:r>
              <a:rPr lang="en-US" dirty="0"/>
              <a:t>All elements have </a:t>
            </a:r>
            <a:r>
              <a:rPr lang="en-US" b="1" dirty="0"/>
              <a:t>start </a:t>
            </a:r>
            <a:r>
              <a:rPr lang="en-US" dirty="0"/>
              <a:t>and </a:t>
            </a:r>
            <a:r>
              <a:rPr lang="en-US" b="1" dirty="0"/>
              <a:t>end tags</a:t>
            </a:r>
          </a:p>
          <a:p>
            <a:pPr lvl="1"/>
            <a:r>
              <a:rPr lang="en-US" dirty="0"/>
              <a:t>E.g. &lt;book&gt; is the start tag and &lt;/book&gt; is the end tag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315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6061-7A12-0C45-824E-798206A88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84DA-A01C-8549-82F1-96C92B3A4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two pointy brackets is called an </a:t>
            </a:r>
            <a:r>
              <a:rPr lang="en-US" b="1" dirty="0"/>
              <a:t>element </a:t>
            </a:r>
          </a:p>
          <a:p>
            <a:pPr lvl="1"/>
            <a:r>
              <a:rPr lang="en-US" dirty="0"/>
              <a:t>E.g. &lt;book&gt; would be called the book element</a:t>
            </a:r>
          </a:p>
          <a:p>
            <a:r>
              <a:rPr lang="en-US" dirty="0"/>
              <a:t>All elements have </a:t>
            </a:r>
            <a:r>
              <a:rPr lang="en-US" b="1" dirty="0"/>
              <a:t>start </a:t>
            </a:r>
            <a:r>
              <a:rPr lang="en-US" dirty="0"/>
              <a:t>and </a:t>
            </a:r>
            <a:r>
              <a:rPr lang="en-US" b="1" dirty="0"/>
              <a:t>end tags</a:t>
            </a:r>
          </a:p>
          <a:p>
            <a:pPr lvl="1"/>
            <a:r>
              <a:rPr lang="en-US" dirty="0"/>
              <a:t>E.g.</a:t>
            </a:r>
            <a:r>
              <a:rPr lang="en-US" b="1" dirty="0"/>
              <a:t> </a:t>
            </a:r>
            <a:r>
              <a:rPr lang="en-US" dirty="0"/>
              <a:t>&lt;book&gt; is the start tag and &lt;/book&gt; is the end tag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0793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6061-7A12-0C45-824E-798206A88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84DA-A01C-8549-82F1-96C92B3A4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two pointy brackets is called an </a:t>
            </a:r>
            <a:r>
              <a:rPr lang="en-US" b="1" dirty="0"/>
              <a:t>element </a:t>
            </a:r>
          </a:p>
          <a:p>
            <a:pPr lvl="1"/>
            <a:r>
              <a:rPr lang="en-US" dirty="0"/>
              <a:t>E.g. &lt;book&gt; would be called the book element</a:t>
            </a:r>
          </a:p>
          <a:p>
            <a:r>
              <a:rPr lang="en-US" dirty="0"/>
              <a:t>All elements have </a:t>
            </a:r>
            <a:r>
              <a:rPr lang="en-US" b="1" dirty="0"/>
              <a:t>start </a:t>
            </a:r>
            <a:r>
              <a:rPr lang="en-US" dirty="0"/>
              <a:t>and </a:t>
            </a:r>
            <a:r>
              <a:rPr lang="en-US" b="1" dirty="0"/>
              <a:t>end tags</a:t>
            </a:r>
          </a:p>
          <a:p>
            <a:pPr lvl="1"/>
            <a:r>
              <a:rPr lang="en-US" dirty="0"/>
              <a:t>E.g.</a:t>
            </a:r>
            <a:r>
              <a:rPr lang="en-US" b="1" dirty="0"/>
              <a:t> </a:t>
            </a:r>
            <a:r>
              <a:rPr lang="en-US" dirty="0"/>
              <a:t>&lt;book&gt; is the start tag and &lt;/book&gt; is the end tag</a:t>
            </a:r>
          </a:p>
          <a:p>
            <a:r>
              <a:rPr lang="en-US" dirty="0"/>
              <a:t>Elements can also have </a:t>
            </a:r>
            <a:r>
              <a:rPr lang="en-US" b="1" dirty="0"/>
              <a:t>attributes and each attribute must have a  value</a:t>
            </a:r>
          </a:p>
          <a:p>
            <a:pPr lvl="1"/>
            <a:r>
              <a:rPr lang="en-US" dirty="0"/>
              <a:t>E.g. &lt;book type= “primary”&gt; has a </a:t>
            </a:r>
            <a:r>
              <a:rPr lang="en-US" b="1" dirty="0"/>
              <a:t>type attribute with the value of primary</a:t>
            </a:r>
          </a:p>
          <a:p>
            <a:pPr lvl="1"/>
            <a:r>
              <a:rPr lang="en-US" dirty="0"/>
              <a:t>(Think of attributes as you would in everyday life; people don’t have “height” or “age” without a value)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1177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716A5-F27E-154D-864A-C0D0BABA4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7C960-E4D4-1549-9F93-2D54DF78B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9878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716A5-F27E-154D-864A-C0D0BABA4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7C960-E4D4-1549-9F93-2D54DF78B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Elements </a:t>
            </a:r>
            <a:r>
              <a:rPr lang="en-US" b="1" dirty="0"/>
              <a:t>cannot </a:t>
            </a:r>
            <a:r>
              <a:rPr lang="en-US" dirty="0"/>
              <a:t>overlap</a:t>
            </a:r>
          </a:p>
          <a:p>
            <a:pPr lvl="1"/>
            <a:r>
              <a:rPr lang="en-US" dirty="0"/>
              <a:t>&lt;sentence&gt;&lt;word&gt;Word1&lt;/word&gt;&lt;/sentence&gt; is right</a:t>
            </a:r>
          </a:p>
          <a:p>
            <a:pPr lvl="1"/>
            <a:r>
              <a:rPr lang="en-US" dirty="0"/>
              <a:t>&lt;sentence&gt;&lt;word&gt;Word1&lt;/sentence&gt;&lt;/word&gt; is wrong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142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716A5-F27E-154D-864A-C0D0BABA4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7C960-E4D4-1549-9F93-2D54DF78B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Elements </a:t>
            </a:r>
            <a:r>
              <a:rPr lang="en-US" b="1" dirty="0"/>
              <a:t>cannot </a:t>
            </a:r>
            <a:r>
              <a:rPr lang="en-US" dirty="0"/>
              <a:t>overlap</a:t>
            </a:r>
          </a:p>
          <a:p>
            <a:pPr lvl="1"/>
            <a:r>
              <a:rPr lang="en-US" dirty="0"/>
              <a:t>&lt;sentence&gt;&lt;word&gt;Word1&lt;/word&gt;&lt;/sentence&gt; is right</a:t>
            </a:r>
          </a:p>
          <a:p>
            <a:pPr lvl="1"/>
            <a:r>
              <a:rPr lang="en-US" dirty="0"/>
              <a:t>&lt;sentence&gt;&lt;word&gt;Word1&lt;/sentence&gt;&lt;/word&gt; is wrong</a:t>
            </a:r>
          </a:p>
          <a:p>
            <a:r>
              <a:rPr lang="en-US" dirty="0"/>
              <a:t>Elements </a:t>
            </a:r>
            <a:r>
              <a:rPr lang="en-US" b="1" dirty="0"/>
              <a:t>nest </a:t>
            </a:r>
            <a:r>
              <a:rPr lang="en-US" dirty="0"/>
              <a:t>and use genealogical terms</a:t>
            </a:r>
          </a:p>
          <a:p>
            <a:pPr lvl="1"/>
            <a:r>
              <a:rPr lang="en-US" dirty="0" err="1"/>
              <a:t>I.e</a:t>
            </a:r>
            <a:r>
              <a:rPr lang="en-US" dirty="0"/>
              <a:t> this bit of XML</a:t>
            </a:r>
          </a:p>
          <a:p>
            <a:pPr marL="914400" lvl="2" indent="0">
              <a:buNone/>
            </a:pPr>
            <a:r>
              <a:rPr lang="en-US" dirty="0"/>
              <a:t>&lt;book&gt;</a:t>
            </a:r>
          </a:p>
          <a:p>
            <a:pPr marL="914400" lvl="2" indent="0">
              <a:buNone/>
            </a:pPr>
            <a:r>
              <a:rPr lang="en-US" dirty="0"/>
              <a:t>      &lt;chapter&gt;&lt;/chapter&gt;</a:t>
            </a:r>
          </a:p>
          <a:p>
            <a:pPr marL="914400" lvl="2" indent="0">
              <a:buNone/>
            </a:pPr>
            <a:r>
              <a:rPr lang="en-US" dirty="0"/>
              <a:t>&lt;/book&gt;</a:t>
            </a:r>
          </a:p>
          <a:p>
            <a:pPr marL="914400" lvl="2" indent="0">
              <a:buNone/>
            </a:pPr>
            <a:r>
              <a:rPr lang="en-US" dirty="0"/>
              <a:t>Can be described as “chapter is a child of book” OR “book is a parent of chapter”</a:t>
            </a:r>
          </a:p>
        </p:txBody>
      </p:sp>
    </p:spTree>
    <p:extLst>
      <p:ext uri="{BB962C8B-B14F-4D97-AF65-F5344CB8AC3E}">
        <p14:creationId xmlns:p14="http://schemas.microsoft.com/office/powerpoint/2010/main" val="35803029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716A5-F27E-154D-864A-C0D0BABA4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7C960-E4D4-1549-9F93-2D54DF78B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Elements </a:t>
            </a:r>
            <a:r>
              <a:rPr lang="en-US" b="1" dirty="0"/>
              <a:t>cannot </a:t>
            </a:r>
            <a:r>
              <a:rPr lang="en-US" dirty="0"/>
              <a:t>overlap</a:t>
            </a:r>
          </a:p>
          <a:p>
            <a:pPr lvl="1"/>
            <a:r>
              <a:rPr lang="en-US" dirty="0"/>
              <a:t>&lt;sentence&gt;&lt;word&gt;Word1&lt;/word&gt;&lt;/sentence&gt; is right</a:t>
            </a:r>
          </a:p>
          <a:p>
            <a:pPr lvl="1"/>
            <a:r>
              <a:rPr lang="en-US" dirty="0"/>
              <a:t>&lt;sentence&gt;&lt;word&gt;Word1&lt;/sentence&gt;&lt;/word&gt; is wrong</a:t>
            </a:r>
          </a:p>
          <a:p>
            <a:r>
              <a:rPr lang="en-US" dirty="0"/>
              <a:t>Elements </a:t>
            </a:r>
            <a:r>
              <a:rPr lang="en-US" b="1" dirty="0"/>
              <a:t>nest </a:t>
            </a:r>
            <a:r>
              <a:rPr lang="en-US" dirty="0"/>
              <a:t>and use genealogical terms</a:t>
            </a:r>
          </a:p>
          <a:p>
            <a:pPr lvl="1"/>
            <a:r>
              <a:rPr lang="en-US" dirty="0" err="1"/>
              <a:t>I.e</a:t>
            </a:r>
            <a:r>
              <a:rPr lang="en-US" dirty="0"/>
              <a:t> this bit of XML</a:t>
            </a:r>
          </a:p>
          <a:p>
            <a:pPr marL="914400" lvl="2" indent="0">
              <a:buNone/>
            </a:pPr>
            <a:r>
              <a:rPr lang="en-US" dirty="0"/>
              <a:t>&lt;book&gt;</a:t>
            </a:r>
          </a:p>
          <a:p>
            <a:pPr marL="914400" lvl="2" indent="0">
              <a:buNone/>
            </a:pPr>
            <a:r>
              <a:rPr lang="en-US" dirty="0"/>
              <a:t>      &lt;chapter&gt;&lt;/chapter&gt;</a:t>
            </a:r>
          </a:p>
          <a:p>
            <a:pPr marL="914400" lvl="2" indent="0">
              <a:buNone/>
            </a:pPr>
            <a:r>
              <a:rPr lang="en-US" dirty="0"/>
              <a:t>&lt;/book&gt;</a:t>
            </a:r>
          </a:p>
          <a:p>
            <a:pPr marL="914400" lvl="2" indent="0">
              <a:buNone/>
            </a:pPr>
            <a:r>
              <a:rPr lang="en-US" dirty="0"/>
              <a:t>Can be described as “chapter is a child of book” OR “book is a parent of chapter”</a:t>
            </a:r>
          </a:p>
          <a:p>
            <a:r>
              <a:rPr lang="en-US" dirty="0"/>
              <a:t>There is </a:t>
            </a:r>
            <a:r>
              <a:rPr lang="en-US" b="1" dirty="0"/>
              <a:t>always </a:t>
            </a:r>
            <a:r>
              <a:rPr lang="en-US" dirty="0"/>
              <a:t>a </a:t>
            </a:r>
            <a:r>
              <a:rPr lang="en-US" b="1" dirty="0"/>
              <a:t>root </a:t>
            </a:r>
            <a:r>
              <a:rPr lang="en-US" dirty="0"/>
              <a:t>element</a:t>
            </a:r>
          </a:p>
          <a:p>
            <a:pPr lvl="1"/>
            <a:r>
              <a:rPr lang="en-US" dirty="0"/>
              <a:t>That is, there is always one element that encloses everything</a:t>
            </a:r>
          </a:p>
        </p:txBody>
      </p:sp>
    </p:spTree>
    <p:extLst>
      <p:ext uri="{BB962C8B-B14F-4D97-AF65-F5344CB8AC3E}">
        <p14:creationId xmlns:p14="http://schemas.microsoft.com/office/powerpoint/2010/main" val="23433407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07355-118E-D046-A6CE-844C7EEA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CEF1F-39AE-6643-B292-7A4A50871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just wrote that XML to describe a book</a:t>
            </a:r>
          </a:p>
          <a:p>
            <a:r>
              <a:rPr lang="en-US" dirty="0"/>
              <a:t>How else could it be written?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44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07355-118E-D046-A6CE-844C7EEA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CEF1F-39AE-6643-B292-7A4A50871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 just wrote that XML to describe a book</a:t>
            </a:r>
          </a:p>
          <a:p>
            <a:r>
              <a:rPr lang="en-US" dirty="0"/>
              <a:t>How else could it be written?</a:t>
            </a:r>
          </a:p>
          <a:p>
            <a:endParaRPr lang="en-US" dirty="0"/>
          </a:p>
          <a:p>
            <a:r>
              <a:rPr lang="en-CA" dirty="0"/>
              <a:t>&lt;book&gt;</a:t>
            </a:r>
            <a:br>
              <a:rPr lang="en-CA" dirty="0"/>
            </a:br>
            <a:r>
              <a:rPr lang="en-CA" dirty="0"/>
              <a:t>    &lt;</a:t>
            </a:r>
            <a:r>
              <a:rPr lang="en-CA" dirty="0" err="1"/>
              <a:t>ch</a:t>
            </a:r>
            <a:r>
              <a:rPr lang="en-CA" dirty="0"/>
              <a:t>&gt;</a:t>
            </a:r>
            <a:br>
              <a:rPr lang="en-CA" dirty="0"/>
            </a:br>
            <a:r>
              <a:rPr lang="en-CA" dirty="0"/>
              <a:t>        &lt;para&gt;</a:t>
            </a:r>
            <a:br>
              <a:rPr lang="en-CA" dirty="0"/>
            </a:br>
            <a:r>
              <a:rPr lang="en-CA" dirty="0"/>
              <a:t>            &lt;w&gt;</a:t>
            </a:r>
            <a:br>
              <a:rPr lang="en-CA" dirty="0"/>
            </a:br>
            <a:r>
              <a:rPr lang="en-CA" dirty="0"/>
              <a:t>                &lt;c&gt;&lt;/c&gt;</a:t>
            </a:r>
            <a:br>
              <a:rPr lang="en-CA" dirty="0"/>
            </a:br>
            <a:r>
              <a:rPr lang="en-CA" dirty="0"/>
              <a:t>            &lt;/w&gt;</a:t>
            </a:r>
            <a:br>
              <a:rPr lang="en-CA" dirty="0"/>
            </a:br>
            <a:r>
              <a:rPr lang="en-CA" dirty="0"/>
              <a:t>        &lt;/para&gt;</a:t>
            </a:r>
            <a:br>
              <a:rPr lang="en-CA" dirty="0"/>
            </a:br>
            <a:r>
              <a:rPr lang="en-CA" dirty="0"/>
              <a:t>    &lt;/</a:t>
            </a:r>
            <a:r>
              <a:rPr lang="en-CA" dirty="0" err="1"/>
              <a:t>ch</a:t>
            </a:r>
            <a:r>
              <a:rPr lang="en-CA" dirty="0"/>
              <a:t>&gt;</a:t>
            </a:r>
            <a:br>
              <a:rPr lang="en-CA" dirty="0"/>
            </a:br>
            <a:r>
              <a:rPr lang="en-CA" dirty="0"/>
              <a:t>&lt;/book&gt;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624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{7AFC6771-F755-9B4E-A455-DB3510AECCEC}tf10001061</Template>
  <TotalTime>1151</TotalTime>
  <Words>3196</Words>
  <Application>Microsoft Macintosh PowerPoint</Application>
  <PresentationFormat>Widescreen</PresentationFormat>
  <Paragraphs>428</Paragraphs>
  <Slides>124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29" baseType="lpstr">
      <vt:lpstr>Courier</vt:lpstr>
      <vt:lpstr>Tw Cen MT</vt:lpstr>
      <vt:lpstr>Tw Cen MT Condensed</vt:lpstr>
      <vt:lpstr>Wingdings 3</vt:lpstr>
      <vt:lpstr>Integral</vt:lpstr>
      <vt:lpstr>What is the TEI and Why Should I Care?</vt:lpstr>
      <vt:lpstr>Hi!</vt:lpstr>
      <vt:lpstr>This Workshop</vt:lpstr>
      <vt:lpstr>This Workshop</vt:lpstr>
      <vt:lpstr>This Workshop</vt:lpstr>
      <vt:lpstr>This Workshop</vt:lpstr>
      <vt:lpstr>This Workshop</vt:lpstr>
      <vt:lpstr>Text Encoding and the TEI</vt:lpstr>
      <vt:lpstr>Encoding, markup, et cetera…</vt:lpstr>
      <vt:lpstr>Encoding, markup, et cetera…</vt:lpstr>
      <vt:lpstr>Encoding, markup, et cetera…</vt:lpstr>
      <vt:lpstr>Encoding, markup, et cetera…</vt:lpstr>
      <vt:lpstr>Encoding, markup, et cetera…</vt:lpstr>
      <vt:lpstr>Encoding, markup, et cetera…</vt:lpstr>
      <vt:lpstr>Encoding, markup, et cetera…</vt:lpstr>
      <vt:lpstr>Encoding, markup, et cetera…</vt:lpstr>
      <vt:lpstr>Encoding, markup, et cetera</vt:lpstr>
      <vt:lpstr>Encoding, markup, et cetera</vt:lpstr>
      <vt:lpstr>Encoding, markup, et cetera</vt:lpstr>
      <vt:lpstr>Why should we encode texts?</vt:lpstr>
      <vt:lpstr>Why should we encode texts?</vt:lpstr>
      <vt:lpstr>Stow’s Survey of London</vt:lpstr>
      <vt:lpstr>Stow’s Survey of London</vt:lpstr>
      <vt:lpstr>Stow’s Survey of London</vt:lpstr>
      <vt:lpstr>Stow’s Survey of London</vt:lpstr>
      <vt:lpstr>Stow’s Survey of London</vt:lpstr>
      <vt:lpstr>Stow’s Survey of London</vt:lpstr>
      <vt:lpstr>Stow’s Survey of London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TEI</vt:lpstr>
      <vt:lpstr>The TEI</vt:lpstr>
      <vt:lpstr>The TEI</vt:lpstr>
      <vt:lpstr>The TEI</vt:lpstr>
      <vt:lpstr>The TEI</vt:lpstr>
      <vt:lpstr>The TEI</vt:lpstr>
      <vt:lpstr>The TEI</vt:lpstr>
      <vt:lpstr>The TEI</vt:lpstr>
      <vt:lpstr>The TEI</vt:lpstr>
      <vt:lpstr>The TEI</vt:lpstr>
      <vt:lpstr>The TEI</vt:lpstr>
      <vt:lpstr>The TEI</vt:lpstr>
      <vt:lpstr>The TEI</vt:lpstr>
      <vt:lpstr>The TEI</vt:lpstr>
      <vt:lpstr>Quick History of the TEI</vt:lpstr>
      <vt:lpstr>Quick History of the TEI</vt:lpstr>
      <vt:lpstr>Quick History of the TEI</vt:lpstr>
      <vt:lpstr>Quick History of the TEI</vt:lpstr>
      <vt:lpstr>PowerPoint Presentation</vt:lpstr>
      <vt:lpstr>What the TEI is not</vt:lpstr>
      <vt:lpstr>What the TEI is not</vt:lpstr>
      <vt:lpstr>What the TEI is not</vt:lpstr>
      <vt:lpstr>What the TEI is not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</vt:lpstr>
      <vt:lpstr>XML Explained</vt:lpstr>
      <vt:lpstr>XML Explained</vt:lpstr>
      <vt:lpstr>XML Explained</vt:lpstr>
      <vt:lpstr>XML Explained</vt:lpstr>
      <vt:lpstr>XML Explained</vt:lpstr>
      <vt:lpstr>XML Explained</vt:lpstr>
      <vt:lpstr>XML Explained</vt:lpstr>
      <vt:lpstr>XML Explained</vt:lpstr>
      <vt:lpstr>XML Explained</vt:lpstr>
      <vt:lpstr>The Problem</vt:lpstr>
      <vt:lpstr>The Problem</vt:lpstr>
      <vt:lpstr>The TEI Solution</vt:lpstr>
      <vt:lpstr>The TEI Solution</vt:lpstr>
      <vt:lpstr>The TEI Solution</vt:lpstr>
      <vt:lpstr>The TEI Solution</vt:lpstr>
      <vt:lpstr>The TEI Solution</vt:lpstr>
      <vt:lpstr>The TEI Solution</vt:lpstr>
      <vt:lpstr>Components of a (basic) TEI file</vt:lpstr>
      <vt:lpstr>Components of a (basic) TEI file</vt:lpstr>
      <vt:lpstr>Components of a (basic) TEI file</vt:lpstr>
      <vt:lpstr>Components of a (basic) TEI file</vt:lpstr>
      <vt:lpstr>TEI is for Data and Metadata</vt:lpstr>
      <vt:lpstr>Basic TEI File</vt:lpstr>
      <vt:lpstr>TEI</vt:lpstr>
      <vt:lpstr>TEI</vt:lpstr>
      <vt:lpstr>TEI</vt:lpstr>
      <vt:lpstr>TEI</vt:lpstr>
      <vt:lpstr>That was A LOT of information in a very short time</vt:lpstr>
      <vt:lpstr>Sample TEI Projects</vt:lpstr>
      <vt:lpstr>The Shelley-Godwin Archive</vt:lpstr>
      <vt:lpstr>The Map of Early Modern London</vt:lpstr>
      <vt:lpstr>Le Mariage</vt:lpstr>
      <vt:lpstr>He Do the Police in Different Voices</vt:lpstr>
      <vt:lpstr>Resources</vt:lpstr>
      <vt:lpstr>Next Workshop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the TEI and Why Should I Care?</dc:title>
  <dc:creator>Microsoft Office User</dc:creator>
  <cp:lastModifiedBy>Microsoft Office User</cp:lastModifiedBy>
  <cp:revision>30</cp:revision>
  <cp:lastPrinted>2018-09-20T17:07:08Z</cp:lastPrinted>
  <dcterms:created xsi:type="dcterms:W3CDTF">2018-09-19T17:47:05Z</dcterms:created>
  <dcterms:modified xsi:type="dcterms:W3CDTF">2018-09-20T17:55:31Z</dcterms:modified>
</cp:coreProperties>
</file>